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1" r:id="rId4"/>
    <p:sldId id="263" r:id="rId5"/>
    <p:sldId id="258" r:id="rId6"/>
    <p:sldId id="259" r:id="rId7"/>
    <p:sldId id="257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yus\Google%20Drive\Documents\HIV%20estimates%20and%20projection\AEM%202016-17_sub-national\Baseline\Intervention%20Combiner%20for%20AEM%20413s_BaselineMM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nual%20VBDC%20data\2016%20Final%20data\1999_2016%20MMMfor%20Graph%2015Nov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49553689543744"/>
          <c:y val="0.1104240205078829"/>
          <c:w val="0.84123616854109751"/>
          <c:h val="0.50661311283962351"/>
        </c:manualLayout>
      </c:layout>
      <c:barChart>
        <c:barDir val="col"/>
        <c:grouping val="stacked"/>
        <c:ser>
          <c:idx val="0"/>
          <c:order val="0"/>
          <c:tx>
            <c:strRef>
              <c:f>'Results (G)'!$F$83</c:f>
              <c:strCache>
                <c:ptCount val="1"/>
                <c:pt idx="0">
                  <c:v>Clients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(G)'!$V$83:$AZ$83</c:f>
              <c:numCache>
                <c:formatCode>#,##0</c:formatCode>
                <c:ptCount val="31"/>
                <c:pt idx="0">
                  <c:v>1159.8896999999999</c:v>
                </c:pt>
                <c:pt idx="1">
                  <c:v>1869.7657000000011</c:v>
                </c:pt>
                <c:pt idx="2">
                  <c:v>2661.2963999999993</c:v>
                </c:pt>
                <c:pt idx="3">
                  <c:v>2786.5305000000012</c:v>
                </c:pt>
                <c:pt idx="4">
                  <c:v>3778.7179000000001</c:v>
                </c:pt>
                <c:pt idx="5">
                  <c:v>4381.639000000001</c:v>
                </c:pt>
                <c:pt idx="6">
                  <c:v>4996.6109000000024</c:v>
                </c:pt>
                <c:pt idx="7">
                  <c:v>6931.9944999999998</c:v>
                </c:pt>
                <c:pt idx="8">
                  <c:v>8338.8952999999892</c:v>
                </c:pt>
                <c:pt idx="9">
                  <c:v>11255.544800000009</c:v>
                </c:pt>
                <c:pt idx="10">
                  <c:v>13078.018599999992</c:v>
                </c:pt>
                <c:pt idx="11">
                  <c:v>11859.139300000004</c:v>
                </c:pt>
                <c:pt idx="12">
                  <c:v>9824.2412999999997</c:v>
                </c:pt>
                <c:pt idx="13">
                  <c:v>8245.7175999999927</c:v>
                </c:pt>
                <c:pt idx="14">
                  <c:v>7325.3160000000034</c:v>
                </c:pt>
                <c:pt idx="15">
                  <c:v>6245.8614000000025</c:v>
                </c:pt>
                <c:pt idx="16">
                  <c:v>5194.5111000000024</c:v>
                </c:pt>
                <c:pt idx="17">
                  <c:v>4956.5376000000006</c:v>
                </c:pt>
                <c:pt idx="18">
                  <c:v>4168.0537000000013</c:v>
                </c:pt>
                <c:pt idx="19">
                  <c:v>3632.2387999999987</c:v>
                </c:pt>
                <c:pt idx="20">
                  <c:v>3460.4827999999998</c:v>
                </c:pt>
                <c:pt idx="21">
                  <c:v>3365.7125000000001</c:v>
                </c:pt>
                <c:pt idx="22">
                  <c:v>3352.7253000000001</c:v>
                </c:pt>
                <c:pt idx="23">
                  <c:v>3305.8795000000018</c:v>
                </c:pt>
                <c:pt idx="24">
                  <c:v>3236.0996</c:v>
                </c:pt>
                <c:pt idx="25">
                  <c:v>3045.258699999998</c:v>
                </c:pt>
                <c:pt idx="26">
                  <c:v>2717.1196999999997</c:v>
                </c:pt>
                <c:pt idx="27">
                  <c:v>2179.3631000000019</c:v>
                </c:pt>
                <c:pt idx="28">
                  <c:v>1970.3661000000002</c:v>
                </c:pt>
                <c:pt idx="29">
                  <c:v>1916.5726000000004</c:v>
                </c:pt>
                <c:pt idx="30">
                  <c:v>1865.5160000000003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F9-414E-A38C-92BC1B3C0E6A}"/>
            </c:ext>
          </c:extLst>
        </c:ser>
        <c:ser>
          <c:idx val="1"/>
          <c:order val="1"/>
          <c:tx>
            <c:strRef>
              <c:f>'Results (G)'!$F$85</c:f>
              <c:strCache>
                <c:ptCount val="1"/>
                <c:pt idx="0">
                  <c:v>MSW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(G)'!$V$85:$AZ$85</c:f>
              <c:numCache>
                <c:formatCode>#,##0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F9-414E-A38C-92BC1B3C0E6A}"/>
            </c:ext>
          </c:extLst>
        </c:ser>
        <c:ser>
          <c:idx val="2"/>
          <c:order val="2"/>
          <c:tx>
            <c:strRef>
              <c:f>'Results (G)'!$F$88</c:f>
              <c:strCache>
                <c:ptCount val="1"/>
                <c:pt idx="0">
                  <c:v>MSM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(G)'!$V$88:$AZ$88</c:f>
              <c:numCache>
                <c:formatCode>#,##0</c:formatCode>
                <c:ptCount val="31"/>
                <c:pt idx="0">
                  <c:v>89.771900000000002</c:v>
                </c:pt>
                <c:pt idx="1">
                  <c:v>160.48150000000004</c:v>
                </c:pt>
                <c:pt idx="2">
                  <c:v>257.08869999999973</c:v>
                </c:pt>
                <c:pt idx="3">
                  <c:v>336.40129999999965</c:v>
                </c:pt>
                <c:pt idx="4">
                  <c:v>496.33509999999978</c:v>
                </c:pt>
                <c:pt idx="5">
                  <c:v>650.1155</c:v>
                </c:pt>
                <c:pt idx="6">
                  <c:v>824.48500000000001</c:v>
                </c:pt>
                <c:pt idx="7">
                  <c:v>1108.9851000000001</c:v>
                </c:pt>
                <c:pt idx="8">
                  <c:v>1383.3400999999999</c:v>
                </c:pt>
                <c:pt idx="9">
                  <c:v>1791.5091000000002</c:v>
                </c:pt>
                <c:pt idx="10">
                  <c:v>2142.0346</c:v>
                </c:pt>
                <c:pt idx="11">
                  <c:v>2324.5647999999997</c:v>
                </c:pt>
                <c:pt idx="12">
                  <c:v>2430.1211999999996</c:v>
                </c:pt>
                <c:pt idx="13">
                  <c:v>2539.7118</c:v>
                </c:pt>
                <c:pt idx="14">
                  <c:v>2656.3537000000019</c:v>
                </c:pt>
                <c:pt idx="15">
                  <c:v>2690.3521000000019</c:v>
                </c:pt>
                <c:pt idx="16">
                  <c:v>2675.2773000000002</c:v>
                </c:pt>
                <c:pt idx="17">
                  <c:v>2522.3184999999994</c:v>
                </c:pt>
                <c:pt idx="18">
                  <c:v>2260.4623999999999</c:v>
                </c:pt>
                <c:pt idx="19">
                  <c:v>1954.6272999999999</c:v>
                </c:pt>
                <c:pt idx="20">
                  <c:v>1637.6668</c:v>
                </c:pt>
                <c:pt idx="21">
                  <c:v>1616.1265000000001</c:v>
                </c:pt>
                <c:pt idx="22">
                  <c:v>1571.1158</c:v>
                </c:pt>
                <c:pt idx="23">
                  <c:v>1519.7070000000003</c:v>
                </c:pt>
                <c:pt idx="24">
                  <c:v>1461.5716</c:v>
                </c:pt>
                <c:pt idx="25">
                  <c:v>1368.4152000000001</c:v>
                </c:pt>
                <c:pt idx="26">
                  <c:v>1276.7215000000001</c:v>
                </c:pt>
                <c:pt idx="27">
                  <c:v>1160.0183</c:v>
                </c:pt>
                <c:pt idx="28">
                  <c:v>1114.4870000000001</c:v>
                </c:pt>
                <c:pt idx="29">
                  <c:v>1110.1069</c:v>
                </c:pt>
                <c:pt idx="30">
                  <c:v>1109.8620999999998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F9-414E-A38C-92BC1B3C0E6A}"/>
            </c:ext>
          </c:extLst>
        </c:ser>
        <c:ser>
          <c:idx val="3"/>
          <c:order val="3"/>
          <c:tx>
            <c:strRef>
              <c:f>'Results (G)'!$F$92</c:f>
              <c:strCache>
                <c:ptCount val="1"/>
                <c:pt idx="0">
                  <c:v>TG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(G)'!$V$92:$AZ$92</c:f>
              <c:numCache>
                <c:formatCode>#,##0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0F9-414E-A38C-92BC1B3C0E6A}"/>
            </c:ext>
          </c:extLst>
        </c:ser>
        <c:ser>
          <c:idx val="4"/>
          <c:order val="4"/>
          <c:tx>
            <c:strRef>
              <c:f>'Results (G)'!$F$100</c:f>
              <c:strCache>
                <c:ptCount val="1"/>
                <c:pt idx="0">
                  <c:v>FSW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(G)'!$V$100:$AZ$100</c:f>
              <c:numCache>
                <c:formatCode>#,##0</c:formatCode>
                <c:ptCount val="31"/>
                <c:pt idx="0">
                  <c:v>248.00420000000003</c:v>
                </c:pt>
                <c:pt idx="1">
                  <c:v>458.42729999999966</c:v>
                </c:pt>
                <c:pt idx="2">
                  <c:v>691.21</c:v>
                </c:pt>
                <c:pt idx="3">
                  <c:v>735.46019999999942</c:v>
                </c:pt>
                <c:pt idx="4">
                  <c:v>890.75099999999986</c:v>
                </c:pt>
                <c:pt idx="5">
                  <c:v>968.00849999999991</c:v>
                </c:pt>
                <c:pt idx="6">
                  <c:v>1038.2658000000001</c:v>
                </c:pt>
                <c:pt idx="7">
                  <c:v>1269.3625999999999</c:v>
                </c:pt>
                <c:pt idx="8">
                  <c:v>1426.366</c:v>
                </c:pt>
                <c:pt idx="9">
                  <c:v>1745.5428999999999</c:v>
                </c:pt>
                <c:pt idx="10">
                  <c:v>1937.0053</c:v>
                </c:pt>
                <c:pt idx="11">
                  <c:v>1758.7271000000001</c:v>
                </c:pt>
                <c:pt idx="12">
                  <c:v>1511.0173</c:v>
                </c:pt>
                <c:pt idx="13">
                  <c:v>1296.8679999999999</c:v>
                </c:pt>
                <c:pt idx="14">
                  <c:v>1146.5311000000002</c:v>
                </c:pt>
                <c:pt idx="15">
                  <c:v>1041.9620999999997</c:v>
                </c:pt>
                <c:pt idx="16">
                  <c:v>950.7686999999994</c:v>
                </c:pt>
                <c:pt idx="17">
                  <c:v>886.67449999999985</c:v>
                </c:pt>
                <c:pt idx="18">
                  <c:v>799.78490000000045</c:v>
                </c:pt>
                <c:pt idx="19">
                  <c:v>694.12880000000052</c:v>
                </c:pt>
                <c:pt idx="20">
                  <c:v>663.07190000000003</c:v>
                </c:pt>
                <c:pt idx="21">
                  <c:v>648.1875</c:v>
                </c:pt>
                <c:pt idx="22">
                  <c:v>647.44349999999997</c:v>
                </c:pt>
                <c:pt idx="23">
                  <c:v>646.60469999999998</c:v>
                </c:pt>
                <c:pt idx="24">
                  <c:v>644.37219999999957</c:v>
                </c:pt>
                <c:pt idx="25">
                  <c:v>629.09270000000004</c:v>
                </c:pt>
                <c:pt idx="26">
                  <c:v>597.7127999999999</c:v>
                </c:pt>
                <c:pt idx="27">
                  <c:v>531.92820000000006</c:v>
                </c:pt>
                <c:pt idx="28">
                  <c:v>501.74919999999975</c:v>
                </c:pt>
                <c:pt idx="29">
                  <c:v>481.67400000000026</c:v>
                </c:pt>
                <c:pt idx="30">
                  <c:v>469.74290000000008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F9-414E-A38C-92BC1B3C0E6A}"/>
            </c:ext>
          </c:extLst>
        </c:ser>
        <c:ser>
          <c:idx val="5"/>
          <c:order val="5"/>
          <c:tx>
            <c:strRef>
              <c:f>'Results (G)'!$F$103</c:f>
              <c:strCache>
                <c:ptCount val="1"/>
                <c:pt idx="0">
                  <c:v>Low-risk males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(G)'!$V$103:$AZ$103</c:f>
              <c:numCache>
                <c:formatCode>#,##0</c:formatCode>
                <c:ptCount val="31"/>
                <c:pt idx="0">
                  <c:v>3.3565999999999985</c:v>
                </c:pt>
                <c:pt idx="1">
                  <c:v>8.6032000000000011</c:v>
                </c:pt>
                <c:pt idx="2">
                  <c:v>18.096699999999977</c:v>
                </c:pt>
                <c:pt idx="3">
                  <c:v>32.550599999999996</c:v>
                </c:pt>
                <c:pt idx="4">
                  <c:v>51.255400000000009</c:v>
                </c:pt>
                <c:pt idx="5">
                  <c:v>74.107100000000003</c:v>
                </c:pt>
                <c:pt idx="6">
                  <c:v>100.65479999999998</c:v>
                </c:pt>
                <c:pt idx="7">
                  <c:v>130.60810000000001</c:v>
                </c:pt>
                <c:pt idx="8">
                  <c:v>165.41000000000003</c:v>
                </c:pt>
                <c:pt idx="9">
                  <c:v>206.76740000000001</c:v>
                </c:pt>
                <c:pt idx="10">
                  <c:v>255.7979</c:v>
                </c:pt>
                <c:pt idx="11">
                  <c:v>312.3885999999996</c:v>
                </c:pt>
                <c:pt idx="12">
                  <c:v>371.35630000000003</c:v>
                </c:pt>
                <c:pt idx="13">
                  <c:v>427.09389999999973</c:v>
                </c:pt>
                <c:pt idx="14">
                  <c:v>474.90469999999993</c:v>
                </c:pt>
                <c:pt idx="15">
                  <c:v>519.99040000000002</c:v>
                </c:pt>
                <c:pt idx="16">
                  <c:v>556.88759999999957</c:v>
                </c:pt>
                <c:pt idx="17">
                  <c:v>582.39390000000003</c:v>
                </c:pt>
                <c:pt idx="18">
                  <c:v>596.68320000000051</c:v>
                </c:pt>
                <c:pt idx="19">
                  <c:v>602.92870000000005</c:v>
                </c:pt>
                <c:pt idx="20">
                  <c:v>592.70390000000043</c:v>
                </c:pt>
                <c:pt idx="21">
                  <c:v>552.34349999999949</c:v>
                </c:pt>
                <c:pt idx="22">
                  <c:v>500.27839999999958</c:v>
                </c:pt>
                <c:pt idx="23">
                  <c:v>448.35989999999998</c:v>
                </c:pt>
                <c:pt idx="24">
                  <c:v>403.46629999999976</c:v>
                </c:pt>
                <c:pt idx="25">
                  <c:v>358.98099999999965</c:v>
                </c:pt>
                <c:pt idx="26">
                  <c:v>317.85249999999996</c:v>
                </c:pt>
                <c:pt idx="27">
                  <c:v>287.68729999999999</c:v>
                </c:pt>
                <c:pt idx="28">
                  <c:v>283.3689</c:v>
                </c:pt>
                <c:pt idx="29">
                  <c:v>299.83949999999999</c:v>
                </c:pt>
                <c:pt idx="30">
                  <c:v>315.03289999999993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0F9-414E-A38C-92BC1B3C0E6A}"/>
            </c:ext>
          </c:extLst>
        </c:ser>
        <c:ser>
          <c:idx val="6"/>
          <c:order val="6"/>
          <c:tx>
            <c:strRef>
              <c:f>'Results (G)'!$F$104</c:f>
              <c:strCache>
                <c:ptCount val="1"/>
                <c:pt idx="0">
                  <c:v>Low-risk females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(G)'!$V$104:$AZ$104</c:f>
              <c:numCache>
                <c:formatCode>#,##0</c:formatCode>
                <c:ptCount val="31"/>
                <c:pt idx="0">
                  <c:v>395.93489999999974</c:v>
                </c:pt>
                <c:pt idx="1">
                  <c:v>789.22460000000012</c:v>
                </c:pt>
                <c:pt idx="2">
                  <c:v>1365.8668</c:v>
                </c:pt>
                <c:pt idx="3">
                  <c:v>1851.4503000000002</c:v>
                </c:pt>
                <c:pt idx="4">
                  <c:v>2256.1171000000022</c:v>
                </c:pt>
                <c:pt idx="5">
                  <c:v>2661.6747999999998</c:v>
                </c:pt>
                <c:pt idx="6">
                  <c:v>3063.8406</c:v>
                </c:pt>
                <c:pt idx="7">
                  <c:v>3517.9138000000012</c:v>
                </c:pt>
                <c:pt idx="8">
                  <c:v>4050.9307000000022</c:v>
                </c:pt>
                <c:pt idx="9">
                  <c:v>4732.3099000000002</c:v>
                </c:pt>
                <c:pt idx="10">
                  <c:v>5510.9982999999993</c:v>
                </c:pt>
                <c:pt idx="11">
                  <c:v>6174.465400000001</c:v>
                </c:pt>
                <c:pt idx="12">
                  <c:v>6553.6091000000024</c:v>
                </c:pt>
                <c:pt idx="13">
                  <c:v>6681.6611000000039</c:v>
                </c:pt>
                <c:pt idx="14">
                  <c:v>6640.7124000000003</c:v>
                </c:pt>
                <c:pt idx="15">
                  <c:v>6516.0942000000014</c:v>
                </c:pt>
                <c:pt idx="16">
                  <c:v>6260.6468000000013</c:v>
                </c:pt>
                <c:pt idx="17">
                  <c:v>5940.0788999999995</c:v>
                </c:pt>
                <c:pt idx="18">
                  <c:v>5586.5934000000007</c:v>
                </c:pt>
                <c:pt idx="19">
                  <c:v>5193.3341</c:v>
                </c:pt>
                <c:pt idx="20">
                  <c:v>4761.3768</c:v>
                </c:pt>
                <c:pt idx="21">
                  <c:v>4364.7522000000044</c:v>
                </c:pt>
                <c:pt idx="22">
                  <c:v>4039.4293000000011</c:v>
                </c:pt>
                <c:pt idx="23">
                  <c:v>3762.3909000000012</c:v>
                </c:pt>
                <c:pt idx="24">
                  <c:v>3503.9645999999998</c:v>
                </c:pt>
                <c:pt idx="25">
                  <c:v>3245.6943000000006</c:v>
                </c:pt>
                <c:pt idx="26">
                  <c:v>3018.9023999999999</c:v>
                </c:pt>
                <c:pt idx="27">
                  <c:v>2735.5601999999999</c:v>
                </c:pt>
                <c:pt idx="28">
                  <c:v>2618.2136</c:v>
                </c:pt>
                <c:pt idx="29">
                  <c:v>2505.6486999999984</c:v>
                </c:pt>
                <c:pt idx="30">
                  <c:v>2441.1432999999997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F9-414E-A38C-92BC1B3C0E6A}"/>
            </c:ext>
          </c:extLst>
        </c:ser>
        <c:ser>
          <c:idx val="7"/>
          <c:order val="7"/>
          <c:tx>
            <c:strRef>
              <c:f>'Results (G)'!$F$111</c:f>
              <c:strCache>
                <c:ptCount val="1"/>
                <c:pt idx="0">
                  <c:v>IDU</c:v>
                </c:pt>
              </c:strCache>
            </c:strRef>
          </c:tx>
          <c:cat>
            <c:numRef>
              <c:f>'Results (G)'!$V$81:$AZ$81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'Results (G)'!$V$111:$AZ$111</c:f>
              <c:numCache>
                <c:formatCode>#,##0</c:formatCode>
                <c:ptCount val="31"/>
                <c:pt idx="0">
                  <c:v>5517.4177999999984</c:v>
                </c:pt>
                <c:pt idx="1">
                  <c:v>10413.17499999999</c:v>
                </c:pt>
                <c:pt idx="2">
                  <c:v>10406.447000000004</c:v>
                </c:pt>
                <c:pt idx="3">
                  <c:v>6419.0925000000034</c:v>
                </c:pt>
                <c:pt idx="4">
                  <c:v>5438.8282000000045</c:v>
                </c:pt>
                <c:pt idx="5">
                  <c:v>5301.8125000000036</c:v>
                </c:pt>
                <c:pt idx="6">
                  <c:v>5316.3993000000009</c:v>
                </c:pt>
                <c:pt idx="7">
                  <c:v>5380.5053000000007</c:v>
                </c:pt>
                <c:pt idx="8">
                  <c:v>5429.6855000000014</c:v>
                </c:pt>
                <c:pt idx="9">
                  <c:v>5186.9653000000008</c:v>
                </c:pt>
                <c:pt idx="10">
                  <c:v>5042.7949000000008</c:v>
                </c:pt>
                <c:pt idx="11">
                  <c:v>4772.6410000000014</c:v>
                </c:pt>
                <c:pt idx="12">
                  <c:v>4684.7032999999992</c:v>
                </c:pt>
                <c:pt idx="13">
                  <c:v>4512.3478999999998</c:v>
                </c:pt>
                <c:pt idx="14">
                  <c:v>4324.4809000000005</c:v>
                </c:pt>
                <c:pt idx="15">
                  <c:v>4122.8737999999994</c:v>
                </c:pt>
                <c:pt idx="16">
                  <c:v>3851.5994000000001</c:v>
                </c:pt>
                <c:pt idx="17">
                  <c:v>3525.0891999999999</c:v>
                </c:pt>
                <c:pt idx="18">
                  <c:v>3386.9398000000001</c:v>
                </c:pt>
                <c:pt idx="19">
                  <c:v>3180.2748999999981</c:v>
                </c:pt>
                <c:pt idx="20">
                  <c:v>3174.5421999999999</c:v>
                </c:pt>
                <c:pt idx="21">
                  <c:v>3199.9225000000006</c:v>
                </c:pt>
                <c:pt idx="22">
                  <c:v>3207.9592999999995</c:v>
                </c:pt>
                <c:pt idx="23">
                  <c:v>3212.6786999999981</c:v>
                </c:pt>
                <c:pt idx="24">
                  <c:v>3207.2911999999992</c:v>
                </c:pt>
                <c:pt idx="25">
                  <c:v>3181.6231000000002</c:v>
                </c:pt>
                <c:pt idx="26">
                  <c:v>3200.5904</c:v>
                </c:pt>
                <c:pt idx="27">
                  <c:v>3171.9029999999998</c:v>
                </c:pt>
                <c:pt idx="28">
                  <c:v>3130.5166000000004</c:v>
                </c:pt>
                <c:pt idx="29">
                  <c:v>2758.7862999999984</c:v>
                </c:pt>
                <c:pt idx="30">
                  <c:v>2875.6201000000005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0F9-414E-A38C-92BC1B3C0E6A}"/>
            </c:ext>
          </c:extLst>
        </c:ser>
        <c:gapWidth val="40"/>
        <c:overlap val="100"/>
        <c:axId val="79878400"/>
        <c:axId val="97446144"/>
      </c:barChart>
      <c:dateAx>
        <c:axId val="79878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>
                    <a:latin typeface="Myanmar3" panose="02020603050405020304" pitchFamily="18" charset="0"/>
                    <a:cs typeface="Myanmar3" panose="02020603050405020304" pitchFamily="18" charset="0"/>
                  </a:defRPr>
                </a:pPr>
                <a:r>
                  <a:rPr lang="en-US" sz="1050" dirty="0">
                    <a:latin typeface="Myanmar3" panose="02020603050405020304" pitchFamily="18" charset="0"/>
                    <a:cs typeface="Myanmar3" panose="02020603050405020304" pitchFamily="18" charset="0"/>
                  </a:rPr>
                  <a:t>Calendar 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50">
                <a:latin typeface="Myanmar3" panose="02020603050405020304" pitchFamily="18" charset="0"/>
                <a:cs typeface="Myanmar3" panose="02020603050405020304" pitchFamily="18" charset="0"/>
              </a:defRPr>
            </a:pPr>
            <a:endParaRPr lang="en-US"/>
          </a:p>
        </c:txPr>
        <c:crossAx val="97446144"/>
        <c:crosses val="autoZero"/>
        <c:lblOffset val="100"/>
        <c:baseTimeUnit val="days"/>
      </c:dateAx>
      <c:valAx>
        <c:axId val="974461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900">
                    <a:latin typeface="Myanmar3" panose="02020603050405020304" pitchFamily="18" charset="0"/>
                    <a:cs typeface="Myanmar3" panose="02020603050405020304" pitchFamily="18" charset="0"/>
                  </a:defRPr>
                </a:pPr>
                <a:r>
                  <a:rPr lang="en-US" sz="900" dirty="0">
                    <a:latin typeface="Myanmar3" panose="02020603050405020304" pitchFamily="18" charset="0"/>
                    <a:cs typeface="Myanmar3" panose="02020603050405020304" pitchFamily="18" charset="0"/>
                  </a:rPr>
                  <a:t>Number of new HIV infections</a:t>
                </a: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900">
                <a:latin typeface="Myanmar3" panose="02020603050405020304" pitchFamily="18" charset="0"/>
                <a:cs typeface="Myanmar3" panose="02020603050405020304" pitchFamily="18" charset="0"/>
              </a:defRPr>
            </a:pPr>
            <a:endParaRPr lang="en-US"/>
          </a:p>
        </c:txPr>
        <c:crossAx val="79878400"/>
        <c:crosses val="autoZero"/>
        <c:crossBetween val="between"/>
      </c:valAx>
      <c:spPr>
        <a:noFill/>
      </c:spPr>
    </c:plotArea>
    <c:legend>
      <c:legendPos val="b"/>
      <c:legendEntry>
        <c:idx val="3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290003798867248"/>
          <c:y val="0.82072059883767579"/>
          <c:w val="0.78801682490765268"/>
          <c:h val="4.8799994258918095E-2"/>
        </c:manualLayout>
      </c:layout>
      <c:txPr>
        <a:bodyPr/>
        <a:lstStyle/>
        <a:p>
          <a:pPr>
            <a:defRPr sz="900">
              <a:latin typeface="Myanmar3" panose="02020603050405020304" pitchFamily="18" charset="0"/>
              <a:cs typeface="Myanmar3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13958311553421"/>
          <c:y val="5.092592592592593E-2"/>
          <c:w val="0.73963455033364556"/>
          <c:h val="0.71004294133417278"/>
        </c:manualLayout>
      </c:layout>
      <c:barChart>
        <c:barDir val="col"/>
        <c:grouping val="stacked"/>
        <c:ser>
          <c:idx val="0"/>
          <c:order val="0"/>
          <c:tx>
            <c:strRef>
              <c:f>'yrly conf prob death'!$F$2</c:f>
              <c:strCache>
                <c:ptCount val="1"/>
                <c:pt idx="0">
                  <c:v>Confirmed Malaria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'yrly conf prob death'!$B$3:$B$16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'yrly conf prob death'!$F$3:$F$16</c:f>
              <c:numCache>
                <c:formatCode>General</c:formatCode>
                <c:ptCount val="14"/>
                <c:pt idx="0">
                  <c:v>59405</c:v>
                </c:pt>
                <c:pt idx="1">
                  <c:v>62813</c:v>
                </c:pt>
                <c:pt idx="2">
                  <c:v>371612</c:v>
                </c:pt>
                <c:pt idx="3">
                  <c:v>447073</c:v>
                </c:pt>
                <c:pt idx="4">
                  <c:v>384531</c:v>
                </c:pt>
                <c:pt idx="5">
                  <c:v>440208</c:v>
                </c:pt>
                <c:pt idx="6">
                  <c:v>465294</c:v>
                </c:pt>
                <c:pt idx="7">
                  <c:v>391676</c:v>
                </c:pt>
                <c:pt idx="8">
                  <c:v>251273</c:v>
                </c:pt>
                <c:pt idx="9">
                  <c:v>205658</c:v>
                </c:pt>
                <c:pt idx="10">
                  <c:v>182616</c:v>
                </c:pt>
                <c:pt idx="11">
                  <c:v>110146</c:v>
                </c:pt>
                <c:pt idx="12">
                  <c:v>79654</c:v>
                </c:pt>
                <c:pt idx="13">
                  <c:v>507</c:v>
                </c:pt>
              </c:numCache>
            </c:numRef>
          </c:val>
        </c:ser>
        <c:ser>
          <c:idx val="1"/>
          <c:order val="1"/>
          <c:tx>
            <c:strRef>
              <c:f>'yrly conf prob death'!$G$2</c:f>
              <c:strCache>
                <c:ptCount val="1"/>
                <c:pt idx="0">
                  <c:v>Probable Malaria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'yrly conf prob death'!$B$3:$B$16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'yrly conf prob death'!$G$3:$G$16</c:f>
              <c:numCache>
                <c:formatCode>General</c:formatCode>
                <c:ptCount val="14"/>
                <c:pt idx="0">
                  <c:v>456636</c:v>
                </c:pt>
                <c:pt idx="1">
                  <c:v>475297</c:v>
                </c:pt>
                <c:pt idx="2">
                  <c:v>149275</c:v>
                </c:pt>
                <c:pt idx="3">
                  <c:v>187207</c:v>
                </c:pt>
                <c:pt idx="4">
                  <c:v>206961</c:v>
                </c:pt>
                <c:pt idx="5">
                  <c:v>252916.4</c:v>
                </c:pt>
                <c:pt idx="6">
                  <c:v>102158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overlap val="100"/>
        <c:axId val="74483584"/>
        <c:axId val="74485120"/>
      </c:barChart>
      <c:lineChart>
        <c:grouping val="standard"/>
        <c:ser>
          <c:idx val="3"/>
          <c:order val="2"/>
          <c:tx>
            <c:strRef>
              <c:f>'yrly conf prob death'!$H$2</c:f>
              <c:strCache>
                <c:ptCount val="1"/>
                <c:pt idx="0">
                  <c:v>Malaria Death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numRef>
              <c:f>'yrly conf prob death'!$B$3:$B$16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'yrly conf prob death'!$H$3:$H$16</c:f>
              <c:numCache>
                <c:formatCode>General</c:formatCode>
                <c:ptCount val="14"/>
                <c:pt idx="0">
                  <c:v>1707</c:v>
                </c:pt>
                <c:pt idx="1">
                  <c:v>1647</c:v>
                </c:pt>
                <c:pt idx="2">
                  <c:v>1261</c:v>
                </c:pt>
                <c:pt idx="3">
                  <c:v>1087</c:v>
                </c:pt>
                <c:pt idx="4">
                  <c:v>972</c:v>
                </c:pt>
                <c:pt idx="5">
                  <c:v>788</c:v>
                </c:pt>
                <c:pt idx="6">
                  <c:v>581</c:v>
                </c:pt>
                <c:pt idx="7">
                  <c:v>403</c:v>
                </c:pt>
                <c:pt idx="8">
                  <c:v>236</c:v>
                </c:pt>
                <c:pt idx="9">
                  <c:v>92</c:v>
                </c:pt>
                <c:pt idx="10">
                  <c:v>37</c:v>
                </c:pt>
                <c:pt idx="11">
                  <c:v>21</c:v>
                </c:pt>
                <c:pt idx="12">
                  <c:v>31</c:v>
                </c:pt>
                <c:pt idx="13">
                  <c:v>0</c:v>
                </c:pt>
              </c:numCache>
            </c:numRef>
          </c:val>
        </c:ser>
        <c:marker val="1"/>
        <c:axId val="75108736"/>
        <c:axId val="75106176"/>
      </c:lineChart>
      <c:catAx>
        <c:axId val="74483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74485120"/>
        <c:crosses val="autoZero"/>
        <c:auto val="1"/>
        <c:lblAlgn val="ctr"/>
        <c:lblOffset val="100"/>
      </c:catAx>
      <c:valAx>
        <c:axId val="74485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Cases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74483584"/>
        <c:crosses val="autoZero"/>
        <c:crossBetween val="between"/>
      </c:valAx>
      <c:valAx>
        <c:axId val="7510617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Deaths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" sourceLinked="0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lang="en-GB"/>
            </a:pPr>
            <a:endParaRPr lang="en-US"/>
          </a:p>
        </c:txPr>
        <c:crossAx val="75108736"/>
        <c:crosses val="max"/>
        <c:crossBetween val="between"/>
      </c:valAx>
      <c:catAx>
        <c:axId val="75108736"/>
        <c:scaling>
          <c:orientation val="minMax"/>
        </c:scaling>
        <c:delete val="1"/>
        <c:axPos val="b"/>
        <c:numFmt formatCode="General" sourceLinked="1"/>
        <c:tickLblPos val="nextTo"/>
        <c:crossAx val="75106176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 lang="en-GB"/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604D8-1EB6-4DFD-BCE1-BFBC16E3EA8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83F5A-1167-4280-8846-57C3A307C1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83F5A-1167-4280-8846-57C3A307C1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4661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87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24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2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83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493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80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837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08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272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6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A63CF6-1D73-4848-8566-4535F426271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DF33FA-F4E4-4A5A-B5EC-C41CA184A1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0943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033323-632E-43FE-A8EB-4B48FA2D7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Updates from Myanmar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1C762D-1628-41E4-A04A-91AFFEA0C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24 April</a:t>
            </a:r>
            <a:r>
              <a:rPr lang="x-none" dirty="0"/>
              <a:t>,</a:t>
            </a:r>
            <a:r>
              <a:rPr lang="en-US" dirty="0"/>
              <a:t>2</a:t>
            </a:r>
            <a:r>
              <a:rPr lang="x-none" dirty="0"/>
              <a:t>0</a:t>
            </a:r>
            <a:r>
              <a:rPr lang="en-US" dirty="0"/>
              <a:t>1</a:t>
            </a:r>
            <a:r>
              <a:rPr lang="x-none" dirty="0"/>
              <a:t>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12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901" y="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Current HIV Epidemiology, 2017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83024" y="1297578"/>
            <a:ext cx="5436458" cy="5103223"/>
          </a:xfrm>
        </p:spPr>
        <p:txBody>
          <a:bodyPr>
            <a:noAutofit/>
          </a:bodyPr>
          <a:lstStyle/>
          <a:p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Myanmar currently has the second highest number of PLHIVs in SEA</a:t>
            </a:r>
          </a:p>
          <a:p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Although Myanmar has exhibited declining trends in new HIV infections and AIDS-related deaths, it remains a UNAIDS country of concern as it continues to display high incidence of new infections</a:t>
            </a:r>
          </a:p>
          <a:p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People who inject drugs are the group most affected by HIV in Myanmar</a:t>
            </a:r>
          </a:p>
          <a:p>
            <a:pPr marL="0" indent="0">
              <a:buNone/>
            </a:pPr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Although the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country's </a:t>
            </a:r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financial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investment </a:t>
            </a:r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increased year by year, still there is a gap in reaching to Key population in HIV testing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, prevention and treatment programmes.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 bwMode="auto">
          <a:xfrm>
            <a:off x="6189076" y="4191000"/>
            <a:ext cx="403206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6F6F6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F6F6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6F6F6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6F6F6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6F6F6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11,000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 new infections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224,000 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PLHIV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66% ART coverage (</a:t>
            </a:r>
            <a:r>
              <a:rPr lang="en-GB" sz="1600" b="1" dirty="0">
                <a:solidFill>
                  <a:srgbClr val="FF0000"/>
                </a:solidFill>
              </a:rPr>
              <a:t>146,826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6,700</a:t>
            </a:r>
            <a:r>
              <a:rPr lang="en-GB" sz="1600" dirty="0">
                <a:solidFill>
                  <a:schemeClr val="bg2">
                    <a:lumMod val="10000"/>
                  </a:schemeClr>
                </a:solidFill>
              </a:rPr>
              <a:t> AIDS-related deaths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91544" y="6428603"/>
            <a:ext cx="8229600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2">
                    <a:lumMod val="10000"/>
                  </a:schemeClr>
                </a:solidFill>
              </a:rPr>
              <a:t>Source: AEM Spectrum v.5.63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6087F1CD-FDBD-4342-AB63-CE24F7C0B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12929325"/>
              </p:ext>
            </p:extLst>
          </p:nvPr>
        </p:nvGraphicFramePr>
        <p:xfrm>
          <a:off x="5943601" y="606670"/>
          <a:ext cx="5732584" cy="367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734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12" y="0"/>
            <a:ext cx="11684000" cy="533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/>
              <a:t>TB incidence, Prevalence &amp; Mortality </a:t>
            </a:r>
            <a:r>
              <a:rPr lang="en-US" sz="3200" b="1" dirty="0" smtClean="0"/>
              <a:t>Rates </a:t>
            </a:r>
            <a:r>
              <a:rPr lang="en-US" sz="3200" b="1" dirty="0" smtClean="0"/>
              <a:t>(1990-2016)</a:t>
            </a:r>
            <a:endParaRPr lang="ms-MY" sz="32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9550" y="634179"/>
          <a:ext cx="6817518" cy="3023421"/>
        </p:xfrm>
        <a:graphic>
          <a:graphicData uri="http://schemas.openxmlformats.org/presentationml/2006/ole">
            <p:oleObj spid="_x0000_s1026" name="Worksheet" r:id="rId3" imgW="4579566" imgH="2750748" progId="Excel.Sheet.8">
              <p:link updateAutomatic="1"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1787" y="3724275"/>
          <a:ext cx="5929516" cy="2989672"/>
        </p:xfrm>
        <a:graphic>
          <a:graphicData uri="http://schemas.openxmlformats.org/presentationml/2006/ole">
            <p:oleObj spid="_x0000_s1028" name="Worksheet" r:id="rId3" imgW="7779966" imgH="3741492" progId="Excel.Sheet.8">
              <p:link updateAutomatic="1"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002873" y="3706668"/>
            <a:ext cx="4232788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Trend of TB/HIV activities (2006-2017)</a:t>
            </a:r>
            <a:endParaRPr kumimoji="0" lang="ms-MY" b="1" i="0" u="none" strike="noStrike" kern="1200" cap="none" spc="-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77275ED1-BE8E-42B5-A3F5-A1FFA7356833}"/>
              </a:ext>
            </a:extLst>
          </p:cNvPr>
          <p:cNvSpPr txBox="1">
            <a:spLocks/>
          </p:cNvSpPr>
          <p:nvPr/>
        </p:nvSpPr>
        <p:spPr>
          <a:xfrm>
            <a:off x="7138222" y="1057086"/>
            <a:ext cx="4935794" cy="4367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Among 330 townships, TB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coverage in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townships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n-US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In 2017, total notified cases were 132,025 and 21.8% were &lt;15 years of age.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treatment success rate for drug sensitive TB </a:t>
            </a:r>
            <a:r>
              <a:rPr lang="en-US" sz="2000" dirty="0" smtClean="0"/>
              <a:t>was 88% </a:t>
            </a:r>
            <a:r>
              <a:rPr lang="en-US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MDR</a:t>
            </a:r>
            <a:r>
              <a:rPr lang="en-US" sz="2000" dirty="0" smtClean="0"/>
              <a:t>-TB was 80% in 2017.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course regimen for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MDR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-TB pilot phase started.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Mandatory</a:t>
            </a:r>
            <a:r>
              <a:rPr lang="en-US" sz="2000" dirty="0" smtClean="0"/>
              <a:t> reporting pilot phase will start in this year.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National TB Prevalence survey is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going.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CBF7CE-38D6-4912-BB9C-452D5D19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260648"/>
            <a:ext cx="11425269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of Malaria Control Program (2005-2017)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275ED1-BE8E-42B5-A3F5-A1FFA73568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688289" y="1484784"/>
            <a:ext cx="3418188" cy="436737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Among 330 townships, 291 are malaria-endemic</a:t>
            </a: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43.9 million population are at risk of malaria</a:t>
            </a: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79,654 </a:t>
            </a:r>
            <a:r>
              <a:rPr lang="en-US" sz="2000" dirty="0">
                <a:solidFill>
                  <a:schemeClr val="tx1"/>
                </a:solidFill>
              </a:rPr>
              <a:t>cases were reported in </a:t>
            </a:r>
            <a:r>
              <a:rPr lang="en-US" sz="2000" dirty="0" smtClean="0">
                <a:solidFill>
                  <a:schemeClr val="tx1"/>
                </a:solidFill>
              </a:rPr>
              <a:t>2017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31 </a:t>
            </a:r>
            <a:r>
              <a:rPr lang="en-US" sz="2000" dirty="0">
                <a:solidFill>
                  <a:schemeClr val="tx1"/>
                </a:solidFill>
              </a:rPr>
              <a:t>persons died from malaria in </a:t>
            </a:r>
            <a:r>
              <a:rPr lang="en-US" sz="2000" dirty="0" smtClean="0">
                <a:solidFill>
                  <a:schemeClr val="tx1"/>
                </a:solidFill>
              </a:rPr>
              <a:t>2017 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60% </a:t>
            </a:r>
            <a:r>
              <a:rPr lang="en-US" sz="2000" dirty="0">
                <a:solidFill>
                  <a:schemeClr val="tx1"/>
                </a:solidFill>
              </a:rPr>
              <a:t>of all malaria cases was </a:t>
            </a:r>
            <a:r>
              <a:rPr lang="en-US" sz="2000" i="1" dirty="0">
                <a:solidFill>
                  <a:schemeClr val="tx1"/>
                </a:solidFill>
              </a:rPr>
              <a:t>Plasmodium falciparum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14504719"/>
              </p:ext>
            </p:extLst>
          </p:nvPr>
        </p:nvGraphicFramePr>
        <p:xfrm>
          <a:off x="0" y="1204957"/>
          <a:ext cx="8592277" cy="4960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" y="5691278"/>
            <a:ext cx="463727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700" dirty="0">
                <a:solidFill>
                  <a:srgbClr val="FF0000"/>
                </a:solidFill>
              </a:rPr>
              <a:t>*2017 =</a:t>
            </a:r>
            <a:r>
              <a:rPr lang="en-US" sz="700" dirty="0" smtClean="0">
                <a:solidFill>
                  <a:srgbClr val="FF0000"/>
                </a:solidFill>
              </a:rPr>
              <a:t>NMCP+ UNOPS SR + SCI SR+ URC + 3 MDG available data, 2018=NMCP only</a:t>
            </a:r>
            <a:endParaRPr 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3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685EC7F-F64A-4D59-945F-808E0BD594B0}"/>
              </a:ext>
            </a:extLst>
          </p:cNvPr>
          <p:cNvSpPr/>
          <p:nvPr/>
        </p:nvSpPr>
        <p:spPr>
          <a:xfrm>
            <a:off x="510906" y="942754"/>
            <a:ext cx="1137138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New </a:t>
            </a:r>
            <a:r>
              <a:rPr lang="en-US" sz="3200" b="1" dirty="0" err="1" smtClean="0">
                <a:solidFill>
                  <a:srgbClr val="FF0000"/>
                </a:solidFill>
              </a:rPr>
              <a:t>GF</a:t>
            </a:r>
            <a:r>
              <a:rPr lang="en-US" sz="3200" b="1" dirty="0" smtClean="0">
                <a:solidFill>
                  <a:srgbClr val="FF0000"/>
                </a:solidFill>
              </a:rPr>
              <a:t> grants </a:t>
            </a:r>
            <a:r>
              <a:rPr lang="en-US" sz="3200" dirty="0"/>
              <a:t>for TB and HIV </a:t>
            </a:r>
            <a:r>
              <a:rPr lang="en-US" sz="3200" dirty="0" smtClean="0"/>
              <a:t>(2018-2020</a:t>
            </a:r>
            <a:r>
              <a:rPr lang="en-US" sz="3200" dirty="0"/>
              <a:t>) </a:t>
            </a:r>
            <a:r>
              <a:rPr lang="en-US" sz="3200" dirty="0" smtClean="0"/>
              <a:t>was signed between 2 </a:t>
            </a:r>
            <a:r>
              <a:rPr lang="en-US" sz="3200" dirty="0" err="1" smtClean="0"/>
              <a:t>PRs</a:t>
            </a:r>
            <a:r>
              <a:rPr lang="en-US" sz="3200" dirty="0" smtClean="0"/>
              <a:t> (</a:t>
            </a:r>
            <a:r>
              <a:rPr lang="en-US" sz="3200" dirty="0" err="1" smtClean="0"/>
              <a:t>UNOPS</a:t>
            </a:r>
            <a:r>
              <a:rPr lang="en-US" sz="3200" dirty="0" smtClean="0"/>
              <a:t> and the Save the Children) </a:t>
            </a:r>
            <a:r>
              <a:rPr lang="en-US" sz="3200" dirty="0" smtClean="0"/>
              <a:t>and the </a:t>
            </a:r>
            <a:r>
              <a:rPr lang="en-US" sz="3200" dirty="0" err="1" smtClean="0"/>
              <a:t>GFATM</a:t>
            </a:r>
            <a:r>
              <a:rPr lang="en-US" sz="3200" dirty="0" smtClean="0"/>
              <a:t> interim  Ex. Director, was witnessed</a:t>
            </a:r>
            <a:r>
              <a:rPr lang="x-none" sz="3200" smtClean="0"/>
              <a:t> </a:t>
            </a:r>
            <a:r>
              <a:rPr lang="en-US" sz="3200" dirty="0"/>
              <a:t>by the </a:t>
            </a:r>
            <a:r>
              <a:rPr lang="en-US" sz="3200" dirty="0" smtClean="0"/>
              <a:t>Union Minister for Health </a:t>
            </a:r>
            <a:r>
              <a:rPr lang="en-US" sz="3200" dirty="0" smtClean="0"/>
              <a:t>and Sports, held </a:t>
            </a:r>
            <a:r>
              <a:rPr lang="en-US" sz="3200" dirty="0" smtClean="0"/>
              <a:t>on </a:t>
            </a:r>
            <a:r>
              <a:rPr lang="en-US" sz="3200" b="1" dirty="0"/>
              <a:t>8th December, </a:t>
            </a:r>
            <a:r>
              <a:rPr lang="en-US" sz="3200" b="1" dirty="0" smtClean="0"/>
              <a:t>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For Malaria – part of the Regional grant (</a:t>
            </a:r>
            <a:r>
              <a:rPr lang="en-US" sz="3200" dirty="0" err="1" smtClean="0"/>
              <a:t>RAI</a:t>
            </a:r>
            <a:r>
              <a:rPr lang="en-US" sz="3200" dirty="0" smtClean="0"/>
              <a:t> 2 E), Regional PR is </a:t>
            </a:r>
            <a:r>
              <a:rPr lang="en-US" sz="3200" dirty="0" err="1" smtClean="0"/>
              <a:t>UNOPS</a:t>
            </a:r>
            <a:r>
              <a:rPr lang="en-US" sz="3200" dirty="0" smtClean="0"/>
              <a:t> (same PR in country)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Grants implementation</a:t>
            </a:r>
            <a:endParaRPr lang="x-none" sz="3200" dirty="0"/>
          </a:p>
          <a:p>
            <a:pPr marL="457200" indent="-457200"/>
            <a:r>
              <a:rPr lang="en-US" sz="2800" dirty="0" smtClean="0"/>
              <a:t>       - First </a:t>
            </a:r>
            <a:r>
              <a:rPr lang="en-US" sz="2800" dirty="0" smtClean="0"/>
              <a:t>disbursement from </a:t>
            </a:r>
            <a:r>
              <a:rPr lang="en-US" sz="2800" dirty="0" err="1" smtClean="0"/>
              <a:t>GF</a:t>
            </a:r>
            <a:r>
              <a:rPr lang="en-US" sz="2800" dirty="0" smtClean="0"/>
              <a:t> received in </a:t>
            </a:r>
            <a:r>
              <a:rPr lang="en-US" sz="2800" dirty="0" smtClean="0"/>
              <a:t>January, </a:t>
            </a:r>
          </a:p>
          <a:p>
            <a:pPr lvl="0"/>
            <a:r>
              <a:rPr lang="en-US" sz="2800" dirty="0" smtClean="0"/>
              <a:t>       - </a:t>
            </a:r>
            <a:r>
              <a:rPr lang="en-US" sz="2800" dirty="0" err="1" smtClean="0"/>
              <a:t>MOU</a:t>
            </a:r>
            <a:r>
              <a:rPr lang="en-US" sz="2800" dirty="0" smtClean="0"/>
              <a:t> between </a:t>
            </a:r>
            <a:r>
              <a:rPr lang="en-US" sz="2800" dirty="0" err="1" smtClean="0"/>
              <a:t>MOHS</a:t>
            </a:r>
            <a:r>
              <a:rPr lang="en-US" sz="2800" dirty="0" smtClean="0"/>
              <a:t> and 2 </a:t>
            </a:r>
            <a:r>
              <a:rPr lang="en-US" sz="2800" dirty="0" err="1" smtClean="0"/>
              <a:t>PRs</a:t>
            </a:r>
            <a:r>
              <a:rPr lang="en-US" sz="2800" dirty="0" smtClean="0"/>
              <a:t> were signed on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April, 2018. </a:t>
            </a:r>
          </a:p>
          <a:p>
            <a:pPr lvl="0"/>
            <a:r>
              <a:rPr lang="en-US" sz="2800" dirty="0" smtClean="0"/>
              <a:t>	</a:t>
            </a:r>
            <a:r>
              <a:rPr lang="en-US" sz="2800" dirty="0" smtClean="0"/>
              <a:t> - </a:t>
            </a:r>
            <a:r>
              <a:rPr lang="en-US" sz="2800" dirty="0" err="1" smtClean="0"/>
              <a:t>SRs</a:t>
            </a:r>
            <a:r>
              <a:rPr lang="en-US" sz="2800" dirty="0" smtClean="0"/>
              <a:t> </a:t>
            </a:r>
            <a:r>
              <a:rPr lang="en-US" sz="2800" dirty="0" smtClean="0"/>
              <a:t>submitted signed agreements and first </a:t>
            </a:r>
            <a:r>
              <a:rPr lang="en-US" sz="2800" dirty="0" smtClean="0"/>
              <a:t>quarter disbursement </a:t>
            </a:r>
            <a:r>
              <a:rPr lang="en-US" sz="2800" dirty="0" smtClean="0"/>
              <a:t>issued 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smtClean="0"/>
              <a:t>       - Implementation </a:t>
            </a:r>
            <a:r>
              <a:rPr lang="en-US" sz="2800" dirty="0" smtClean="0"/>
              <a:t>continued with no major service </a:t>
            </a:r>
            <a:r>
              <a:rPr lang="en-US" sz="2800" dirty="0" smtClean="0"/>
              <a:t>disruptions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x-non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2001901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Updates </a:t>
            </a:r>
            <a:endParaRPr kumimoji="0" lang="en-US" sz="3600" b="1" i="0" u="none" strike="noStrike" kern="1200" cap="none" spc="-5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0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6A24FF7-45A2-481F-8952-0A8791174C3A}"/>
              </a:ext>
            </a:extLst>
          </p:cNvPr>
          <p:cNvSpPr/>
          <p:nvPr/>
        </p:nvSpPr>
        <p:spPr>
          <a:xfrm>
            <a:off x="890953" y="539262"/>
            <a:ext cx="102225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M-</a:t>
            </a:r>
            <a:r>
              <a:rPr lang="en-US" sz="3200" dirty="0" err="1"/>
              <a:t>HSCC</a:t>
            </a:r>
            <a:r>
              <a:rPr lang="en-US" sz="3200" dirty="0"/>
              <a:t> </a:t>
            </a:r>
            <a:r>
              <a:rPr lang="en-US" sz="3200" dirty="0" smtClean="0"/>
              <a:t>provided comments in </a:t>
            </a:r>
            <a:r>
              <a:rPr lang="en-US" sz="3200" dirty="0"/>
              <a:t>the call for proposals of Regional Component of the </a:t>
            </a:r>
            <a:r>
              <a:rPr lang="en-US" sz="3200" b="1" dirty="0">
                <a:solidFill>
                  <a:srgbClr val="00B0F0"/>
                </a:solidFill>
              </a:rPr>
              <a:t>Regional Artemisinin-resistance Initiative (RAI2E) Grant 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Package </a:t>
            </a:r>
            <a:r>
              <a:rPr lang="en-US" sz="3200" dirty="0"/>
              <a:t>#6.1: </a:t>
            </a:r>
            <a:r>
              <a:rPr lang="en-US" sz="3200" dirty="0" smtClean="0">
                <a:solidFill>
                  <a:srgbClr val="FF0000"/>
                </a:solidFill>
              </a:rPr>
              <a:t>Expanding access to malaria prevention and case management services to underserved populations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Package #6.2</a:t>
            </a:r>
            <a:r>
              <a:rPr lang="en-US" sz="3200" dirty="0"/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Stimulating operational research and innovation to guide policy and RAI2E Regional Component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package #</a:t>
            </a:r>
            <a:r>
              <a:rPr lang="en-US" sz="3200" dirty="0" smtClean="0"/>
              <a:t>6.3</a:t>
            </a:r>
            <a:r>
              <a:rPr lang="en-US" sz="3200" b="1" dirty="0" smtClean="0"/>
              <a:t> </a:t>
            </a:r>
            <a:r>
              <a:rPr lang="en-US" sz="3200" b="1" dirty="0" smtClean="0"/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Corporate </a:t>
            </a:r>
            <a:r>
              <a:rPr lang="en-US" sz="3200" dirty="0" smtClean="0">
                <a:solidFill>
                  <a:srgbClr val="FF0000"/>
                </a:solidFill>
              </a:rPr>
              <a:t>Sector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41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A5CCE1F-38EF-4250-8A8E-C6D3E1EA50C3}"/>
              </a:ext>
            </a:extLst>
          </p:cNvPr>
          <p:cNvSpPr/>
          <p:nvPr/>
        </p:nvSpPr>
        <p:spPr>
          <a:xfrm>
            <a:off x="211015" y="168666"/>
            <a:ext cx="1198098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 smtClean="0"/>
              <a:t>GFATM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OIG</a:t>
            </a:r>
            <a:r>
              <a:rPr lang="en-US" sz="3200" b="1" u="sng" dirty="0" smtClean="0"/>
              <a:t> Visit to Myanmar January and February/March 2018</a:t>
            </a:r>
            <a:endParaRPr lang="en-US" sz="3200" dirty="0" smtClean="0"/>
          </a:p>
          <a:p>
            <a:endParaRPr lang="en-US" sz="2000" b="1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Waiting for the draft Report from </a:t>
            </a:r>
            <a:r>
              <a:rPr lang="en-US" sz="3200" dirty="0" err="1" smtClean="0"/>
              <a:t>OIG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9083" y="1062363"/>
            <a:ext cx="11387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The audit assessed the: </a:t>
            </a:r>
            <a:endParaRPr lang="en-GB" b="1" dirty="0"/>
          </a:p>
          <a:p>
            <a:pPr marL="228600" indent="-228600" algn="just">
              <a:buFont typeface="+mj-lt"/>
              <a:buAutoNum type="arabicPeriod"/>
            </a:pPr>
            <a:r>
              <a:rPr lang="en-AU" b="1" dirty="0"/>
              <a:t>adequacy and effectiveness of the implementation arrangements </a:t>
            </a:r>
            <a:r>
              <a:rPr lang="en-US" b="1" dirty="0"/>
              <a:t>in particular </a:t>
            </a:r>
            <a:r>
              <a:rPr lang="en-US" b="1" dirty="0">
                <a:solidFill>
                  <a:srgbClr val="00B0F0"/>
                </a:solidFill>
              </a:rPr>
              <a:t>supply chain, use of community workers, data management, and provision of services</a:t>
            </a:r>
            <a:r>
              <a:rPr lang="en-AU" b="1" dirty="0">
                <a:solidFill>
                  <a:srgbClr val="00B0F0"/>
                </a:solidFill>
              </a:rPr>
              <a:t> </a:t>
            </a:r>
            <a:r>
              <a:rPr lang="en-AU" b="1" dirty="0"/>
              <a:t>to ensure efficient and sustainable achievement of grant objectives;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n-AU" b="1" dirty="0"/>
              <a:t>effectiveness of systems, processes and controls in place to ensure </a:t>
            </a:r>
            <a:r>
              <a:rPr lang="en-AU" b="1" dirty="0">
                <a:solidFill>
                  <a:srgbClr val="00B0F0"/>
                </a:solidFill>
              </a:rPr>
              <a:t>access to quality of service to intended beneficiaries;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the adequacy and effectiveness of </a:t>
            </a:r>
            <a:r>
              <a:rPr lang="en-US" b="1" dirty="0">
                <a:solidFill>
                  <a:srgbClr val="00B0F0"/>
                </a:solidFill>
              </a:rPr>
              <a:t>sub recipients management and assurance mechanisms </a:t>
            </a:r>
            <a:r>
              <a:rPr lang="en-US" b="1" dirty="0"/>
              <a:t>in safeguarding Global Fund resources. 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4509" y="3569924"/>
            <a:ext cx="11309453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Audit period - January 2016 to December 2017.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Covered the Principal Recipients (PRs) of the Global Fund programs in Myanmar.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Visited 50 health facilities in 27 townships in 3 states.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Visited 15 central and regional/state warehouses.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Interviewed key stakeholders.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Reviewed relevant documents and PR/implementer’s processes/controls.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Placed reliance on work done by other assurance providers.</a:t>
            </a:r>
          </a:p>
        </p:txBody>
      </p:sp>
    </p:spTree>
    <p:extLst>
      <p:ext uri="{BB962C8B-B14F-4D97-AF65-F5344CB8AC3E}">
        <p14:creationId xmlns="" xmlns:p14="http://schemas.microsoft.com/office/powerpoint/2010/main" val="16402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A5CCE1F-38EF-4250-8A8E-C6D3E1EA50C3}"/>
              </a:ext>
            </a:extLst>
          </p:cNvPr>
          <p:cNvSpPr/>
          <p:nvPr/>
        </p:nvSpPr>
        <p:spPr>
          <a:xfrm>
            <a:off x="491234" y="1879472"/>
            <a:ext cx="111157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 smtClean="0"/>
              <a:t>draft narrative </a:t>
            </a:r>
            <a:r>
              <a:rPr lang="en-US" sz="2800" dirty="0" err="1" smtClean="0"/>
              <a:t>GFATM</a:t>
            </a:r>
            <a:r>
              <a:rPr lang="en-US" sz="2800" dirty="0" smtClean="0"/>
              <a:t> multi-country Concept Note on TB among migrants in the Greater Mekong </a:t>
            </a:r>
            <a:r>
              <a:rPr lang="en-US" sz="2800" dirty="0" err="1" smtClean="0"/>
              <a:t>Subregion</a:t>
            </a:r>
            <a:r>
              <a:rPr lang="en-US" sz="2800" dirty="0" smtClean="0"/>
              <a:t> (GMS) is under review by the </a:t>
            </a:r>
            <a:r>
              <a:rPr lang="en-US" sz="2800" dirty="0" err="1" smtClean="0"/>
              <a:t>ExWG</a:t>
            </a:r>
            <a:r>
              <a:rPr lang="en-US" sz="2800" dirty="0" smtClean="0"/>
              <a:t> of the </a:t>
            </a:r>
            <a:r>
              <a:rPr lang="en-US" sz="2800" dirty="0" err="1" smtClean="0"/>
              <a:t>MHSCC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Will </a:t>
            </a:r>
            <a:r>
              <a:rPr lang="en-US" sz="2800" dirty="0" smtClean="0"/>
              <a:t>be sent to the Thai </a:t>
            </a:r>
            <a:r>
              <a:rPr lang="en-US" sz="2800" dirty="0" err="1" smtClean="0"/>
              <a:t>CCM</a:t>
            </a:r>
            <a:r>
              <a:rPr lang="en-US" sz="2800" dirty="0" smtClean="0"/>
              <a:t> Secretariat, which is also the Secretariat of the temporary </a:t>
            </a:r>
            <a:r>
              <a:rPr lang="en-US" sz="2800" dirty="0" smtClean="0"/>
              <a:t>Regional Coordinating </a:t>
            </a:r>
            <a:r>
              <a:rPr lang="en-US" sz="2800" dirty="0" smtClean="0"/>
              <a:t>M</a:t>
            </a:r>
            <a:r>
              <a:rPr lang="en-US" sz="2800" dirty="0" smtClean="0"/>
              <a:t>echanism (</a:t>
            </a:r>
            <a:r>
              <a:rPr lang="en-US" sz="2800" dirty="0" err="1" smtClean="0"/>
              <a:t>RCM</a:t>
            </a:r>
            <a:r>
              <a:rPr lang="en-US" sz="2800" dirty="0" smtClean="0"/>
              <a:t>) </a:t>
            </a:r>
            <a:r>
              <a:rPr lang="en-US" sz="2800" dirty="0" smtClean="0"/>
              <a:t>for this potential </a:t>
            </a:r>
            <a:r>
              <a:rPr lang="en-US" sz="2800" dirty="0" err="1" smtClean="0"/>
              <a:t>GFATM</a:t>
            </a:r>
            <a:r>
              <a:rPr lang="en-US" sz="2800" dirty="0" smtClean="0"/>
              <a:t> grant. </a:t>
            </a:r>
            <a:r>
              <a:rPr lang="en-US" sz="2800" dirty="0" smtClean="0"/>
              <a:t>(Out of 10 Million USD, Myanmar will proposed  1.5 M USD)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 smtClean="0"/>
              <a:t>Concept Note with endorsement letter from all 5 countries will be submitted to the </a:t>
            </a:r>
            <a:r>
              <a:rPr lang="en-US" sz="2800" dirty="0" err="1" smtClean="0"/>
              <a:t>GFATM</a:t>
            </a:r>
            <a:r>
              <a:rPr lang="en-US" sz="2800" dirty="0" smtClean="0"/>
              <a:t> on 30 April.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86697" y="495379"/>
            <a:ext cx="10382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TB Regional </a:t>
            </a:r>
            <a:r>
              <a:rPr lang="en-US" sz="3200" b="1" dirty="0" err="1" smtClean="0"/>
              <a:t>GFATM</a:t>
            </a:r>
            <a:r>
              <a:rPr lang="en-US" sz="3200" b="1" dirty="0" smtClean="0"/>
              <a:t> multi-country Concept Note on TB among migrants in the Greater Mekong </a:t>
            </a:r>
            <a:r>
              <a:rPr lang="en-US" sz="3200" b="1" dirty="0" err="1" smtClean="0"/>
              <a:t>Subregion</a:t>
            </a:r>
            <a:r>
              <a:rPr lang="en-US" sz="3200" b="1" dirty="0" smtClean="0"/>
              <a:t> (GMS)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640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6129" y="1799302"/>
            <a:ext cx="8657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Thank you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</TotalTime>
  <Words>714</Words>
  <Application>Microsoft Office PowerPoint</Application>
  <PresentationFormat>Custom</PresentationFormat>
  <Paragraphs>79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Retrospect</vt:lpstr>
      <vt:lpstr>???</vt:lpstr>
      <vt:lpstr>???</vt:lpstr>
      <vt:lpstr>Updates from Myanmar</vt:lpstr>
      <vt:lpstr>Current HIV Epidemiology, 2017</vt:lpstr>
      <vt:lpstr> TB incidence, Prevalence &amp; Mortality Rates (1990-2016)</vt:lpstr>
      <vt:lpstr>Impact of Malaria Control Program (2005-2017)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M-HSCC Updates 2017-2018</dc:title>
  <dc:creator>YU, K Zar</dc:creator>
  <cp:lastModifiedBy>Admin</cp:lastModifiedBy>
  <cp:revision>31</cp:revision>
  <dcterms:created xsi:type="dcterms:W3CDTF">2018-04-22T17:17:54Z</dcterms:created>
  <dcterms:modified xsi:type="dcterms:W3CDTF">2018-04-23T22:45:42Z</dcterms:modified>
</cp:coreProperties>
</file>