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1" r:id="rId1"/>
  </p:sldMasterIdLst>
  <p:notesMasterIdLst>
    <p:notesMasterId r:id="rId8"/>
  </p:notesMasterIdLst>
  <p:sldIdLst>
    <p:sldId id="256" r:id="rId2"/>
    <p:sldId id="263" r:id="rId3"/>
    <p:sldId id="265" r:id="rId4"/>
    <p:sldId id="268" r:id="rId5"/>
    <p:sldId id="269"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a:srgbClr val="0000FF"/>
    <a:srgbClr val="006600"/>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87" autoAdjust="0"/>
    <p:restoredTop sz="82258" autoAdjust="0"/>
  </p:normalViewPr>
  <p:slideViewPr>
    <p:cSldViewPr snapToGrid="0">
      <p:cViewPr varScale="1">
        <p:scale>
          <a:sx n="59" d="100"/>
          <a:sy n="59" d="100"/>
        </p:scale>
        <p:origin x="-166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4FE4A-2454-4393-AE5C-40E2B97A4BB1}" type="datetimeFigureOut">
              <a:rPr lang="en-US" smtClean="0"/>
              <a:pPr/>
              <a:t>4/22/2018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0F8FB-A9E7-4FD3-8D35-486E736C3B19}" type="slidenum">
              <a:rPr lang="en-US" smtClean="0"/>
              <a:pPr/>
              <a:t>‹#›</a:t>
            </a:fld>
            <a:endParaRPr lang="en-US"/>
          </a:p>
        </p:txBody>
      </p:sp>
    </p:spTree>
    <p:extLst>
      <p:ext uri="{BB962C8B-B14F-4D97-AF65-F5344CB8AC3E}">
        <p14:creationId xmlns:p14="http://schemas.microsoft.com/office/powerpoint/2010/main" xmlns="" val="176003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3"/>
            <a:r>
              <a:rPr lang="en-US" sz="1200" b="1" kern="1200" dirty="0" smtClean="0">
                <a:solidFill>
                  <a:schemeClr val="tx1"/>
                </a:solidFill>
                <a:latin typeface="+mn-lt"/>
                <a:ea typeface="+mn-ea"/>
                <a:cs typeface="+mn-cs"/>
              </a:rPr>
              <a:t>Responsibilities and Functions of the Partnership Committee</a:t>
            </a:r>
            <a:endParaRPr lang="en-US" sz="105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Partnership Committee is empowered to deliberate and make recommendations on all oversight issues in accordance with these Terms of Reference and its work plan, or on any matter referred to it by the CCM.  Specifically, the Partnership Committee shall lead or contribute to the following partnership processes:</a:t>
            </a:r>
            <a:endParaRPr lang="en-US" sz="105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a) Build capacity and prepare annual plans for CCM Partnership</a:t>
            </a:r>
            <a:endParaRPr lang="en-US" sz="1050" kern="1200" dirty="0" smtClean="0">
              <a:solidFill>
                <a:schemeClr val="tx1"/>
              </a:solidFill>
              <a:latin typeface="+mn-lt"/>
              <a:ea typeface="+mn-ea"/>
              <a:cs typeface="+mn-cs"/>
            </a:endParaRPr>
          </a:p>
          <a:p>
            <a:pPr lvl="2">
              <a:buFont typeface="Arial" pitchFamily="34" charset="0"/>
              <a:buChar char="•"/>
            </a:pPr>
            <a:r>
              <a:rPr lang="en-US" sz="1200" kern="1200" dirty="0" smtClean="0">
                <a:solidFill>
                  <a:schemeClr val="tx1"/>
                </a:solidFill>
                <a:latin typeface="+mn-lt"/>
                <a:ea typeface="+mn-ea"/>
                <a:cs typeface="+mn-cs"/>
              </a:rPr>
              <a:t> Clarify partnership functions, responsibilities, and build capacity for partnership </a:t>
            </a:r>
            <a:endParaRPr lang="en-US" sz="1050" kern="1200" dirty="0" smtClean="0">
              <a:solidFill>
                <a:schemeClr val="tx1"/>
              </a:solidFill>
              <a:latin typeface="+mn-lt"/>
              <a:ea typeface="+mn-ea"/>
              <a:cs typeface="+mn-cs"/>
            </a:endParaRPr>
          </a:p>
          <a:p>
            <a:pPr lvl="2">
              <a:buFont typeface="Arial" pitchFamily="34" charset="0"/>
              <a:buChar char="•"/>
            </a:pPr>
            <a:r>
              <a:rPr lang="en-US" sz="1200" kern="1200" dirty="0" smtClean="0">
                <a:solidFill>
                  <a:schemeClr val="tx1"/>
                </a:solidFill>
                <a:latin typeface="+mn-lt"/>
                <a:ea typeface="+mn-ea"/>
                <a:cs typeface="+mn-cs"/>
              </a:rPr>
              <a:t> Develop approaches for engaging CCM members and program stakeholders in the partnership process</a:t>
            </a:r>
            <a:endParaRPr lang="en-US" sz="1050" kern="1200" dirty="0" smtClean="0">
              <a:solidFill>
                <a:schemeClr val="tx1"/>
              </a:solidFill>
              <a:latin typeface="+mn-lt"/>
              <a:ea typeface="+mn-ea"/>
              <a:cs typeface="+mn-cs"/>
            </a:endParaRPr>
          </a:p>
          <a:p>
            <a:pPr lvl="2">
              <a:buFont typeface="Arial" pitchFamily="34" charset="0"/>
              <a:buChar char="•"/>
            </a:pPr>
            <a:r>
              <a:rPr lang="en-US" sz="1200" kern="1200" dirty="0" smtClean="0">
                <a:solidFill>
                  <a:schemeClr val="tx1"/>
                </a:solidFill>
                <a:latin typeface="+mn-lt"/>
                <a:ea typeface="+mn-ea"/>
                <a:cs typeface="+mn-cs"/>
              </a:rPr>
              <a:t> Develop annual Partnership Work plans and Budgets</a:t>
            </a:r>
            <a:endParaRPr lang="en-US" sz="105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b) Create and maintain effective communication among CSOs including PLWD, KAP and communities, and NGOs.  </a:t>
            </a:r>
            <a:endParaRPr lang="en-US" sz="105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c) Provide guidance and recommendations for CCM actions</a:t>
            </a:r>
            <a:endParaRPr lang="en-US" sz="1050" kern="1200" dirty="0" smtClean="0">
              <a:solidFill>
                <a:schemeClr val="tx1"/>
              </a:solidFill>
              <a:latin typeface="+mn-lt"/>
              <a:ea typeface="+mn-ea"/>
              <a:cs typeface="+mn-cs"/>
            </a:endParaRPr>
          </a:p>
          <a:p>
            <a:pPr lvl="2">
              <a:buFont typeface="Arial" pitchFamily="34" charset="0"/>
              <a:buChar char="•"/>
            </a:pPr>
            <a:r>
              <a:rPr lang="en-US" sz="1200" kern="1200" dirty="0" smtClean="0">
                <a:solidFill>
                  <a:schemeClr val="tx1"/>
                </a:solidFill>
                <a:latin typeface="+mn-lt"/>
                <a:ea typeface="+mn-ea"/>
                <a:cs typeface="+mn-cs"/>
              </a:rPr>
              <a:t> Request exceptional CCM meeting in the case of urgent problems</a:t>
            </a:r>
            <a:endParaRPr lang="en-US" sz="1050" kern="1200" dirty="0" smtClean="0">
              <a:solidFill>
                <a:schemeClr val="tx1"/>
              </a:solidFill>
              <a:latin typeface="+mn-lt"/>
              <a:ea typeface="+mn-ea"/>
              <a:cs typeface="+mn-cs"/>
            </a:endParaRPr>
          </a:p>
          <a:p>
            <a:pPr lvl="2">
              <a:buFont typeface="Arial" pitchFamily="34" charset="0"/>
              <a:buChar char="•"/>
            </a:pPr>
            <a:r>
              <a:rPr lang="en-US" sz="1200" kern="1200" dirty="0" smtClean="0">
                <a:solidFill>
                  <a:schemeClr val="tx1"/>
                </a:solidFill>
                <a:latin typeface="+mn-lt"/>
                <a:ea typeface="+mn-ea"/>
                <a:cs typeface="+mn-cs"/>
              </a:rPr>
              <a:t> Assist CCM plenary sessions to understand issues, determine appropriate actions</a:t>
            </a:r>
            <a:endParaRPr lang="en-US" sz="1050" kern="1200" dirty="0" smtClean="0">
              <a:solidFill>
                <a:schemeClr val="tx1"/>
              </a:solidFill>
              <a:latin typeface="+mn-lt"/>
              <a:ea typeface="+mn-ea"/>
              <a:cs typeface="+mn-cs"/>
            </a:endParaRPr>
          </a:p>
          <a:p>
            <a:pPr lvl="2">
              <a:buFont typeface="Arial" pitchFamily="34" charset="0"/>
              <a:buChar char="•"/>
            </a:pPr>
            <a:r>
              <a:rPr lang="en-US" sz="1200" kern="1200" dirty="0" smtClean="0">
                <a:solidFill>
                  <a:schemeClr val="tx1"/>
                </a:solidFill>
                <a:latin typeface="+mn-lt"/>
                <a:ea typeface="+mn-ea"/>
                <a:cs typeface="+mn-cs"/>
              </a:rPr>
              <a:t> Monitor the implementation status of recommended actions and interventions </a:t>
            </a:r>
            <a:endParaRPr lang="en-US" sz="105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d)  </a:t>
            </a:r>
            <a:r>
              <a:rPr lang="x-none" sz="1200" kern="1200" smtClean="0">
                <a:solidFill>
                  <a:schemeClr val="tx1"/>
                </a:solidFill>
                <a:latin typeface="+mn-lt"/>
                <a:ea typeface="+mn-ea"/>
                <a:cs typeface="+mn-cs"/>
              </a:rPr>
              <a:t>Provide constituency consultations by seeking input and Report back to CCM / program stakeholders on progress, remaining issues, and additional follow-up required. </a:t>
            </a:r>
            <a:endParaRPr lang="en-US" sz="105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E0F8FB-A9E7-4FD3-8D35-486E736C3B1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52C7B7-5B7F-426F-AC44-62DD4B0B115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39D89482-3812-4451-896F-EF64C73746A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348B550B-6431-4E91-B73A-F793B032E122}"/>
              </a:ext>
            </a:extLst>
          </p:cNvPr>
          <p:cNvSpPr>
            <a:spLocks noGrp="1"/>
          </p:cNvSpPr>
          <p:nvPr>
            <p:ph type="dt" sz="half" idx="10"/>
          </p:nvPr>
        </p:nvSpPr>
        <p:spPr/>
        <p:txBody>
          <a:bodyPr/>
          <a:lstStyle/>
          <a:p>
            <a:fld id="{08B9EBBA-996F-894A-B54A-D6246ED52CEA}" type="datetimeFigureOut">
              <a:rPr lang="en-US" smtClean="0"/>
              <a:pPr/>
              <a:t>4/22/2018</a:t>
            </a:fld>
            <a:endParaRPr lang="en-US" dirty="0"/>
          </a:p>
        </p:txBody>
      </p:sp>
      <p:sp>
        <p:nvSpPr>
          <p:cNvPr id="5" name="Footer Placeholder 4">
            <a:extLst>
              <a:ext uri="{FF2B5EF4-FFF2-40B4-BE49-F238E27FC236}">
                <a16:creationId xmlns:a16="http://schemas.microsoft.com/office/drawing/2014/main" xmlns="" id="{CFF98C1B-E739-41D7-A404-10D0B1B546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A7CCD9B-4F09-4CF1-8406-5FD3C5A45C1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78738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F7D700-85F7-4EB8-B2A8-4C6ACE3136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446A8B1-239B-49BC-B56B-E9F2A739AE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8128111-56CE-42E7-B2E6-4450DE99D394}"/>
              </a:ext>
            </a:extLst>
          </p:cNvPr>
          <p:cNvSpPr>
            <a:spLocks noGrp="1"/>
          </p:cNvSpPr>
          <p:nvPr>
            <p:ph type="dt" sz="half" idx="10"/>
          </p:nvPr>
        </p:nvSpPr>
        <p:spPr/>
        <p:txBody>
          <a:bodyPr/>
          <a:lstStyle/>
          <a:p>
            <a:fld id="{C6C52C72-DE31-F449-A4ED-4C594FD91407}" type="datetimeFigureOut">
              <a:rPr lang="en-US" smtClean="0"/>
              <a:pPr/>
              <a:t>4/22/2018</a:t>
            </a:fld>
            <a:endParaRPr lang="en-US" dirty="0"/>
          </a:p>
        </p:txBody>
      </p:sp>
      <p:sp>
        <p:nvSpPr>
          <p:cNvPr id="5" name="Footer Placeholder 4">
            <a:extLst>
              <a:ext uri="{FF2B5EF4-FFF2-40B4-BE49-F238E27FC236}">
                <a16:creationId xmlns:a16="http://schemas.microsoft.com/office/drawing/2014/main" xmlns="" id="{B61AE969-7A1F-46D3-A8EE-AB34B25FD8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372DC67-C00D-4761-A184-ADE65D7838A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7818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A5CE0DA-F0EF-45D9-AB16-06B7505FA52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52EB4E3-C917-4FAF-8139-A97BDE790BB7}"/>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3B9A02-9861-4349-BF71-F2FC6D4F4755}"/>
              </a:ext>
            </a:extLst>
          </p:cNvPr>
          <p:cNvSpPr>
            <a:spLocks noGrp="1"/>
          </p:cNvSpPr>
          <p:nvPr>
            <p:ph type="dt" sz="half" idx="10"/>
          </p:nvPr>
        </p:nvSpPr>
        <p:spPr/>
        <p:txBody>
          <a:bodyPr/>
          <a:lstStyle/>
          <a:p>
            <a:fld id="{ED62726E-379B-B349-9EED-81ED093FA806}" type="datetimeFigureOut">
              <a:rPr lang="en-US" smtClean="0"/>
              <a:pPr/>
              <a:t>4/22/2018</a:t>
            </a:fld>
            <a:endParaRPr lang="en-US" dirty="0"/>
          </a:p>
        </p:txBody>
      </p:sp>
      <p:sp>
        <p:nvSpPr>
          <p:cNvPr id="5" name="Footer Placeholder 4">
            <a:extLst>
              <a:ext uri="{FF2B5EF4-FFF2-40B4-BE49-F238E27FC236}">
                <a16:creationId xmlns:a16="http://schemas.microsoft.com/office/drawing/2014/main" xmlns="" id="{84749BC0-BF34-463C-A03F-64E95C99A7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E71F6D1-3AEE-4A2B-A1A1-3EB6168A3DE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0100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D22DDE-E8F5-40BC-822E-EE91614FFC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96A0BE9-957E-4E93-9304-3F579412A5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0A417E2-1164-4237-8A62-B1721685AC9A}"/>
              </a:ext>
            </a:extLst>
          </p:cNvPr>
          <p:cNvSpPr>
            <a:spLocks noGrp="1"/>
          </p:cNvSpPr>
          <p:nvPr>
            <p:ph type="dt" sz="half" idx="10"/>
          </p:nvPr>
        </p:nvSpPr>
        <p:spPr/>
        <p:txBody>
          <a:bodyPr/>
          <a:lstStyle/>
          <a:p>
            <a:fld id="{9B3A1323-8D79-1946-B0D7-40001CF92E9D}" type="datetimeFigureOut">
              <a:rPr lang="en-US" smtClean="0"/>
              <a:pPr/>
              <a:t>4/22/2018</a:t>
            </a:fld>
            <a:endParaRPr lang="en-US" dirty="0"/>
          </a:p>
        </p:txBody>
      </p:sp>
      <p:sp>
        <p:nvSpPr>
          <p:cNvPr id="5" name="Footer Placeholder 4">
            <a:extLst>
              <a:ext uri="{FF2B5EF4-FFF2-40B4-BE49-F238E27FC236}">
                <a16:creationId xmlns:a16="http://schemas.microsoft.com/office/drawing/2014/main" xmlns="" id="{0143EAE5-6DD1-4122-BAB7-E084518714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D39C78C-9491-4827-8B95-71E61B02AD4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7325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0DB03B-2DC8-4C0B-B3FB-D942784EC0D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9E8A1521-1F94-4BC8-B7D9-FBBA4C3F2E1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7084FF3-DE44-47E2-BD81-025CAADEC12C}"/>
              </a:ext>
            </a:extLst>
          </p:cNvPr>
          <p:cNvSpPr>
            <a:spLocks noGrp="1"/>
          </p:cNvSpPr>
          <p:nvPr>
            <p:ph type="dt" sz="half" idx="10"/>
          </p:nvPr>
        </p:nvSpPr>
        <p:spPr/>
        <p:txBody>
          <a:bodyPr/>
          <a:lstStyle/>
          <a:p>
            <a:fld id="{8DFA1846-DA80-1C48-A609-854EA85C59AD}" type="datetimeFigureOut">
              <a:rPr lang="en-US" smtClean="0"/>
              <a:pPr/>
              <a:t>4/22/2018</a:t>
            </a:fld>
            <a:endParaRPr lang="en-US" dirty="0"/>
          </a:p>
        </p:txBody>
      </p:sp>
      <p:sp>
        <p:nvSpPr>
          <p:cNvPr id="5" name="Footer Placeholder 4">
            <a:extLst>
              <a:ext uri="{FF2B5EF4-FFF2-40B4-BE49-F238E27FC236}">
                <a16:creationId xmlns:a16="http://schemas.microsoft.com/office/drawing/2014/main" xmlns="" id="{AAE5840E-A70F-415C-A2F2-A6E02F932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37DB1BE-4BA4-4B83-91BA-2C7FBCC78F1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80278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46A10A-7C42-4613-AC4F-928B8A1812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EC49AA9-4471-439E-BEF6-5BC805E4528B}"/>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DF20D6A-53C2-495E-BAD8-DA3388E4E5A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BD86AA8-344E-420C-80CA-DCFBCD78FB89}"/>
              </a:ext>
            </a:extLst>
          </p:cNvPr>
          <p:cNvSpPr>
            <a:spLocks noGrp="1"/>
          </p:cNvSpPr>
          <p:nvPr>
            <p:ph type="dt" sz="half" idx="10"/>
          </p:nvPr>
        </p:nvSpPr>
        <p:spPr/>
        <p:txBody>
          <a:bodyPr/>
          <a:lstStyle/>
          <a:p>
            <a:fld id="{57302355-E14B-8545-A8F8-0FE83CC9D524}" type="datetimeFigureOut">
              <a:rPr lang="en-US" smtClean="0"/>
              <a:pPr/>
              <a:t>4/22/2018</a:t>
            </a:fld>
            <a:endParaRPr lang="en-US" dirty="0"/>
          </a:p>
        </p:txBody>
      </p:sp>
      <p:sp>
        <p:nvSpPr>
          <p:cNvPr id="6" name="Footer Placeholder 5">
            <a:extLst>
              <a:ext uri="{FF2B5EF4-FFF2-40B4-BE49-F238E27FC236}">
                <a16:creationId xmlns:a16="http://schemas.microsoft.com/office/drawing/2014/main" xmlns="" id="{5DD5B9E9-21B4-40D9-8957-C883A3D5EC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EC2AA05C-E112-4B2C-8148-06E353BBB00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0297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B88AC7-57D1-4CD0-87B3-A55E00EE111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9FFAC1B-A792-41F2-B55A-6EAC2E165E9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945006E4-B0DF-4075-B7BC-3565DD36705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089BF4B-47AF-4054-BD93-8324F7A8DEA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F3C774C3-7269-4C2F-98B2-71B77E9BD706}"/>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F7E26F8-E915-4FC8-80DF-4556C88E8BC2}"/>
              </a:ext>
            </a:extLst>
          </p:cNvPr>
          <p:cNvSpPr>
            <a:spLocks noGrp="1"/>
          </p:cNvSpPr>
          <p:nvPr>
            <p:ph type="dt" sz="half" idx="10"/>
          </p:nvPr>
        </p:nvSpPr>
        <p:spPr/>
        <p:txBody>
          <a:bodyPr/>
          <a:lstStyle/>
          <a:p>
            <a:fld id="{02640F58-564D-2B4F-AE67-E407BA4FCF45}" type="datetimeFigureOut">
              <a:rPr lang="en-US" smtClean="0"/>
              <a:pPr/>
              <a:t>4/22/2018</a:t>
            </a:fld>
            <a:endParaRPr lang="en-US" dirty="0"/>
          </a:p>
        </p:txBody>
      </p:sp>
      <p:sp>
        <p:nvSpPr>
          <p:cNvPr id="8" name="Footer Placeholder 7">
            <a:extLst>
              <a:ext uri="{FF2B5EF4-FFF2-40B4-BE49-F238E27FC236}">
                <a16:creationId xmlns:a16="http://schemas.microsoft.com/office/drawing/2014/main" xmlns="" id="{3C7E3CD8-B908-4B62-8579-B3359AE7552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01400F0F-CB4A-4410-928F-911FE428B38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3773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26388E-6F33-4225-BD8F-1CF1218652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4394365-DFFA-4E68-A34A-FC8F65822118}"/>
              </a:ext>
            </a:extLst>
          </p:cNvPr>
          <p:cNvSpPr>
            <a:spLocks noGrp="1"/>
          </p:cNvSpPr>
          <p:nvPr>
            <p:ph type="dt" sz="half" idx="10"/>
          </p:nvPr>
        </p:nvSpPr>
        <p:spPr/>
        <p:txBody>
          <a:bodyPr/>
          <a:lstStyle/>
          <a:p>
            <a:fld id="{F13A34C8-038E-2045-AF43-DF7DBB8E0E9E}" type="datetimeFigureOut">
              <a:rPr lang="en-US" smtClean="0"/>
              <a:pPr/>
              <a:t>4/22/2018</a:t>
            </a:fld>
            <a:endParaRPr lang="en-US" dirty="0"/>
          </a:p>
        </p:txBody>
      </p:sp>
      <p:sp>
        <p:nvSpPr>
          <p:cNvPr id="4" name="Footer Placeholder 3">
            <a:extLst>
              <a:ext uri="{FF2B5EF4-FFF2-40B4-BE49-F238E27FC236}">
                <a16:creationId xmlns:a16="http://schemas.microsoft.com/office/drawing/2014/main" xmlns="" id="{642574E5-EC20-4BC0-A71B-DE8CA6F2D66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1779BFE7-3EA4-4A58-8461-EBA841CE93A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4743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C7D5220-3F25-4E54-83E6-DBE5C30FD4FA}"/>
              </a:ext>
            </a:extLst>
          </p:cNvPr>
          <p:cNvSpPr>
            <a:spLocks noGrp="1"/>
          </p:cNvSpPr>
          <p:nvPr>
            <p:ph type="dt" sz="half" idx="10"/>
          </p:nvPr>
        </p:nvSpPr>
        <p:spPr/>
        <p:txBody>
          <a:bodyPr/>
          <a:lstStyle/>
          <a:p>
            <a:fld id="{8818C68F-D26B-8F47-958C-23B49CF8A634}" type="datetimeFigureOut">
              <a:rPr lang="en-US" smtClean="0"/>
              <a:pPr/>
              <a:t>4/22/2018</a:t>
            </a:fld>
            <a:endParaRPr lang="en-US" dirty="0"/>
          </a:p>
        </p:txBody>
      </p:sp>
      <p:sp>
        <p:nvSpPr>
          <p:cNvPr id="3" name="Footer Placeholder 2">
            <a:extLst>
              <a:ext uri="{FF2B5EF4-FFF2-40B4-BE49-F238E27FC236}">
                <a16:creationId xmlns:a16="http://schemas.microsoft.com/office/drawing/2014/main" xmlns="" id="{7C33CC7A-A816-4565-93FF-7C6991D574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01FF5EE6-6A9A-4471-AE6B-468E58819C0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828826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89FBE0-C6E0-4DE0-BF14-C7FAFBDC305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48A515D0-2A5A-4564-8D08-F3A723F8705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1B15986-0C8C-495C-9A6B-42E50FFAC2F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E9C6E2FD-C0EC-4789-BD4C-6819950563B2}"/>
              </a:ext>
            </a:extLst>
          </p:cNvPr>
          <p:cNvSpPr>
            <a:spLocks noGrp="1"/>
          </p:cNvSpPr>
          <p:nvPr>
            <p:ph type="dt" sz="half" idx="10"/>
          </p:nvPr>
        </p:nvSpPr>
        <p:spPr/>
        <p:txBody>
          <a:bodyPr/>
          <a:lstStyle/>
          <a:p>
            <a:fld id="{D0DF5E60-9974-AC48-9591-99C2BB44B7CF}" type="datetimeFigureOut">
              <a:rPr lang="en-US" smtClean="0"/>
              <a:pPr/>
              <a:t>4/22/2018</a:t>
            </a:fld>
            <a:endParaRPr lang="en-US" dirty="0"/>
          </a:p>
        </p:txBody>
      </p:sp>
      <p:sp>
        <p:nvSpPr>
          <p:cNvPr id="6" name="Footer Placeholder 5">
            <a:extLst>
              <a:ext uri="{FF2B5EF4-FFF2-40B4-BE49-F238E27FC236}">
                <a16:creationId xmlns:a16="http://schemas.microsoft.com/office/drawing/2014/main" xmlns="" id="{E5F49096-A6E8-4674-9AC5-2245570644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EB2F3D9-7C81-4831-8EC9-2A3BE9D013F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8854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15862C-3C0C-44B4-9CFA-B11C5164076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9EE39447-364C-43BC-B400-0B9C83A3CC5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9BB61E3B-C70A-4DC6-81A4-BF3F8FBED30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7FC046EE-D49F-4C54-B909-496574F190B3}"/>
              </a:ext>
            </a:extLst>
          </p:cNvPr>
          <p:cNvSpPr>
            <a:spLocks noGrp="1"/>
          </p:cNvSpPr>
          <p:nvPr>
            <p:ph type="dt" sz="half" idx="10"/>
          </p:nvPr>
        </p:nvSpPr>
        <p:spPr/>
        <p:txBody>
          <a:bodyPr/>
          <a:lstStyle/>
          <a:p>
            <a:fld id="{18C79C5D-2A6F-F04D-97DA-BEF2467B64E4}" type="datetimeFigureOut">
              <a:rPr lang="en-US" smtClean="0"/>
              <a:pPr/>
              <a:t>4/22/2018</a:t>
            </a:fld>
            <a:endParaRPr lang="en-US" dirty="0"/>
          </a:p>
        </p:txBody>
      </p:sp>
      <p:sp>
        <p:nvSpPr>
          <p:cNvPr id="6" name="Footer Placeholder 5">
            <a:extLst>
              <a:ext uri="{FF2B5EF4-FFF2-40B4-BE49-F238E27FC236}">
                <a16:creationId xmlns:a16="http://schemas.microsoft.com/office/drawing/2014/main" xmlns="" id="{63C40E81-3F70-425B-93FD-78791CD15F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80156BF-3E0E-4A07-8A82-A93030B5A48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1345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7A53408-F31B-451E-9A80-C7BDAF0CF2A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9D35E43-403E-422F-89D1-3011BFA13C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1EE533-C08C-4AB4-8A44-D2F67B5A609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9B482E8-6E0E-1B4F-B1FD-C69DB9E858D9}" type="datetimeFigureOut">
              <a:rPr lang="en-US" smtClean="0"/>
              <a:pPr/>
              <a:t>4/22/2018</a:t>
            </a:fld>
            <a:endParaRPr lang="en-US" dirty="0"/>
          </a:p>
        </p:txBody>
      </p:sp>
      <p:sp>
        <p:nvSpPr>
          <p:cNvPr id="5" name="Footer Placeholder 4">
            <a:extLst>
              <a:ext uri="{FF2B5EF4-FFF2-40B4-BE49-F238E27FC236}">
                <a16:creationId xmlns:a16="http://schemas.microsoft.com/office/drawing/2014/main" xmlns="" id="{D3479952-316E-4268-831D-DBB96214929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85F39A3C-25A1-4690-AEE8-18F9FA999F2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21019631"/>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603" y="897725"/>
            <a:ext cx="8326775" cy="2660072"/>
          </a:xfrm>
        </p:spPr>
        <p:txBody>
          <a:bodyPr>
            <a:normAutofit/>
          </a:bodyPr>
          <a:lstStyle/>
          <a:p>
            <a:r>
              <a:rPr lang="en-US" sz="3600" b="1" dirty="0" smtClean="0">
                <a:solidFill>
                  <a:srgbClr val="006600"/>
                </a:solidFill>
                <a:latin typeface="Palatino Linotype" pitchFamily="18" charset="0"/>
                <a:cs typeface="DilleniaUPC" panose="02020603050405020304" pitchFamily="18" charset="-34"/>
              </a:rPr>
              <a:t>Update: </a:t>
            </a:r>
            <a:r>
              <a:rPr lang="en-US" sz="3600" b="1" dirty="0" smtClean="0">
                <a:solidFill>
                  <a:srgbClr val="006600"/>
                </a:solidFill>
                <a:latin typeface="Palatino Linotype" pitchFamily="18" charset="0"/>
                <a:cs typeface="DilleniaUPC" panose="02020603050405020304" pitchFamily="18" charset="-34"/>
              </a:rPr>
              <a:t>The Global Fund Activities </a:t>
            </a:r>
            <a:r>
              <a:rPr lang="en-US" sz="3600" b="1" dirty="0" smtClean="0">
                <a:solidFill>
                  <a:srgbClr val="006600"/>
                </a:solidFill>
                <a:latin typeface="Palatino Linotype" pitchFamily="18" charset="0"/>
                <a:cs typeface="DilleniaUPC" panose="02020603050405020304" pitchFamily="18" charset="-34"/>
              </a:rPr>
              <a:t>              in </a:t>
            </a:r>
            <a:r>
              <a:rPr lang="en-US" sz="3600" b="1" dirty="0" smtClean="0">
                <a:solidFill>
                  <a:srgbClr val="006600"/>
                </a:solidFill>
                <a:latin typeface="Palatino Linotype" pitchFamily="18" charset="0"/>
                <a:cs typeface="DilleniaUPC" panose="02020603050405020304" pitchFamily="18" charset="-34"/>
              </a:rPr>
              <a:t>Thailand</a:t>
            </a:r>
            <a:br>
              <a:rPr lang="en-US" sz="3600" b="1" dirty="0" smtClean="0">
                <a:solidFill>
                  <a:srgbClr val="006600"/>
                </a:solidFill>
                <a:latin typeface="Palatino Linotype" pitchFamily="18" charset="0"/>
                <a:cs typeface="DilleniaUPC" panose="02020603050405020304" pitchFamily="18" charset="-34"/>
              </a:rPr>
            </a:br>
            <a:endParaRPr lang="en-US" sz="3600" b="1" dirty="0">
              <a:solidFill>
                <a:srgbClr val="3333FF"/>
              </a:solidFill>
              <a:latin typeface="Palatino Linotype" pitchFamily="18" charset="0"/>
              <a:cs typeface="DilleniaUPC" panose="02020603050405020304" pitchFamily="18" charset="-34"/>
            </a:endParaRPr>
          </a:p>
        </p:txBody>
      </p:sp>
      <p:sp>
        <p:nvSpPr>
          <p:cNvPr id="3" name="Subtitle 2"/>
          <p:cNvSpPr>
            <a:spLocks noGrp="1"/>
          </p:cNvSpPr>
          <p:nvPr>
            <p:ph type="subTitle" idx="1"/>
          </p:nvPr>
        </p:nvSpPr>
        <p:spPr>
          <a:xfrm>
            <a:off x="500540" y="4277557"/>
            <a:ext cx="8219815" cy="1313346"/>
          </a:xfrm>
        </p:spPr>
        <p:txBody>
          <a:bodyPr>
            <a:noAutofit/>
          </a:bodyPr>
          <a:lstStyle/>
          <a:p>
            <a:r>
              <a:rPr lang="en-US" sz="2800" b="1" dirty="0" smtClean="0">
                <a:solidFill>
                  <a:srgbClr val="3333FF"/>
                </a:solidFill>
                <a:latin typeface="Palatino Linotype" pitchFamily="18" charset="0"/>
                <a:cs typeface="DilleniaUPC" panose="02020603050405020304" pitchFamily="18" charset="-34"/>
              </a:rPr>
              <a:t>SEA Global Fund constituency meeting, </a:t>
            </a:r>
            <a:br>
              <a:rPr lang="en-US" sz="2800" b="1" dirty="0" smtClean="0">
                <a:solidFill>
                  <a:srgbClr val="3333FF"/>
                </a:solidFill>
                <a:latin typeface="Palatino Linotype" pitchFamily="18" charset="0"/>
                <a:cs typeface="DilleniaUPC" panose="02020603050405020304" pitchFamily="18" charset="-34"/>
              </a:rPr>
            </a:br>
            <a:r>
              <a:rPr lang="en-US" sz="2800" b="1" dirty="0" smtClean="0">
                <a:solidFill>
                  <a:srgbClr val="3333FF"/>
                </a:solidFill>
                <a:latin typeface="Palatino Linotype" pitchFamily="18" charset="0"/>
                <a:cs typeface="DilleniaUPC" panose="02020603050405020304" pitchFamily="18" charset="-34"/>
              </a:rPr>
              <a:t>23-24 April 2018 </a:t>
            </a:r>
          </a:p>
          <a:p>
            <a:endParaRPr lang="en-US" sz="2800" b="1" dirty="0">
              <a:solidFill>
                <a:srgbClr val="006600"/>
              </a:solidFill>
              <a:latin typeface="Palatino Linotype" pitchFamily="18" charset="0"/>
              <a:cs typeface="DilleniaUPC" panose="02020603050405020304" pitchFamily="18" charset="-34"/>
            </a:endParaRPr>
          </a:p>
        </p:txBody>
      </p:sp>
    </p:spTree>
    <p:extLst>
      <p:ext uri="{BB962C8B-B14F-4D97-AF65-F5344CB8AC3E}">
        <p14:creationId xmlns:p14="http://schemas.microsoft.com/office/powerpoint/2010/main" xmlns="" val="208411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332" y="1414002"/>
            <a:ext cx="7928999" cy="783676"/>
          </a:xfrm>
        </p:spPr>
        <p:txBody>
          <a:bodyPr>
            <a:normAutofit fontScale="90000"/>
          </a:bodyPr>
          <a:lstStyle/>
          <a:p>
            <a:pPr algn="ctr"/>
            <a:r>
              <a:rPr lang="en-US" sz="6000" dirty="0">
                <a:solidFill>
                  <a:schemeClr val="bg1"/>
                </a:solidFill>
                <a:latin typeface="DilleniaUPC" panose="02020603050405020304" pitchFamily="18" charset="-34"/>
                <a:cs typeface="DilleniaUPC" panose="02020603050405020304" pitchFamily="18" charset="-34"/>
              </a:rPr>
              <a:t/>
            </a:r>
            <a:br>
              <a:rPr lang="en-US" sz="6000" dirty="0">
                <a:solidFill>
                  <a:schemeClr val="bg1"/>
                </a:solidFill>
                <a:latin typeface="DilleniaUPC" panose="02020603050405020304" pitchFamily="18" charset="-34"/>
                <a:cs typeface="DilleniaUPC" panose="02020603050405020304" pitchFamily="18" charset="-34"/>
              </a:rPr>
            </a:br>
            <a:endParaRPr lang="en-US" sz="6000" dirty="0">
              <a:solidFill>
                <a:srgbClr val="C00000"/>
              </a:solidFill>
              <a:latin typeface="DilleniaUPC" panose="02020603050405020304" pitchFamily="18" charset="-34"/>
              <a:cs typeface="DilleniaUPC" panose="02020603050405020304" pitchFamily="18" charset="-34"/>
            </a:endParaRPr>
          </a:p>
        </p:txBody>
      </p:sp>
      <p:sp>
        <p:nvSpPr>
          <p:cNvPr id="3" name="Content Placeholder 2"/>
          <p:cNvSpPr>
            <a:spLocks noGrp="1"/>
          </p:cNvSpPr>
          <p:nvPr>
            <p:ph idx="1"/>
          </p:nvPr>
        </p:nvSpPr>
        <p:spPr>
          <a:xfrm>
            <a:off x="276332" y="1031964"/>
            <a:ext cx="8632141" cy="3591098"/>
          </a:xfrm>
        </p:spPr>
        <p:txBody>
          <a:bodyPr anchor="t">
            <a:noAutofit/>
          </a:bodyPr>
          <a:lstStyle/>
          <a:p>
            <a:pPr marL="742950" indent="-742950">
              <a:buNone/>
            </a:pPr>
            <a:r>
              <a:rPr lang="en-US" sz="2800" b="1" dirty="0" smtClean="0">
                <a:solidFill>
                  <a:srgbClr val="0000FF"/>
                </a:solidFill>
                <a:latin typeface="Palatino Linotype" pitchFamily="18" charset="0"/>
                <a:cs typeface="DilleniaUPC" panose="02020603050405020304" pitchFamily="18" charset="-34"/>
              </a:rPr>
              <a:t>1. TB/HIV </a:t>
            </a:r>
            <a:r>
              <a:rPr lang="en-US" sz="2800" b="1" dirty="0">
                <a:solidFill>
                  <a:srgbClr val="0000FF"/>
                </a:solidFill>
                <a:latin typeface="Palatino Linotype" pitchFamily="18" charset="0"/>
                <a:cs typeface="DilleniaUPC" panose="02020603050405020304" pitchFamily="18" charset="-34"/>
              </a:rPr>
              <a:t>grant (2018-2020)</a:t>
            </a:r>
          </a:p>
          <a:p>
            <a:pPr lvl="1"/>
            <a:r>
              <a:rPr lang="en-US" sz="2400" dirty="0" smtClean="0">
                <a:latin typeface="Palatino Linotype" pitchFamily="18" charset="0"/>
                <a:cs typeface="DilleniaUPC" panose="02020603050405020304" pitchFamily="18" charset="-34"/>
              </a:rPr>
              <a:t>2 PRs: Department </a:t>
            </a:r>
            <a:r>
              <a:rPr lang="en-US" sz="2400" dirty="0">
                <a:latin typeface="Palatino Linotype" pitchFamily="18" charset="0"/>
                <a:cs typeface="DilleniaUPC" panose="02020603050405020304" pitchFamily="18" charset="-34"/>
              </a:rPr>
              <a:t>of Disease </a:t>
            </a:r>
            <a:r>
              <a:rPr lang="en-US" sz="2400" dirty="0" smtClean="0">
                <a:latin typeface="Palatino Linotype" pitchFamily="18" charset="0"/>
                <a:cs typeface="DilleniaUPC" panose="02020603050405020304" pitchFamily="18" charset="-34"/>
              </a:rPr>
              <a:t>Control and </a:t>
            </a:r>
            <a:r>
              <a:rPr lang="en-US" sz="2400" dirty="0" err="1" smtClean="0">
                <a:latin typeface="Palatino Linotype" pitchFamily="18" charset="0"/>
                <a:cs typeface="DilleniaUPC" panose="02020603050405020304" pitchFamily="18" charset="-34"/>
              </a:rPr>
              <a:t>Raks</a:t>
            </a:r>
            <a:r>
              <a:rPr lang="en-US" sz="2400" dirty="0" smtClean="0">
                <a:latin typeface="Palatino Linotype" pitchFamily="18" charset="0"/>
                <a:cs typeface="DilleniaUPC" panose="02020603050405020304" pitchFamily="18" charset="-34"/>
              </a:rPr>
              <a:t> </a:t>
            </a:r>
            <a:r>
              <a:rPr lang="en-US" sz="2400" dirty="0">
                <a:latin typeface="Palatino Linotype" pitchFamily="18" charset="0"/>
                <a:cs typeface="DilleniaUPC" panose="02020603050405020304" pitchFamily="18" charset="-34"/>
              </a:rPr>
              <a:t>Thai Foundation</a:t>
            </a:r>
          </a:p>
          <a:p>
            <a:pPr lvl="1"/>
            <a:r>
              <a:rPr lang="en-US" sz="2400" dirty="0">
                <a:latin typeface="Palatino Linotype" pitchFamily="18" charset="0"/>
                <a:cs typeface="DilleniaUPC" panose="02020603050405020304" pitchFamily="18" charset="-34"/>
              </a:rPr>
              <a:t>Allocation funding: 37.67 M.USD</a:t>
            </a:r>
          </a:p>
          <a:p>
            <a:pPr lvl="1"/>
            <a:r>
              <a:rPr lang="en-US" sz="2400" spc="-60" dirty="0">
                <a:latin typeface="Palatino Linotype" pitchFamily="18" charset="0"/>
                <a:cs typeface="DilleniaUPC" panose="02020603050405020304" pitchFamily="18" charset="-34"/>
              </a:rPr>
              <a:t>Status: Grant has been </a:t>
            </a:r>
            <a:r>
              <a:rPr lang="en-US" sz="2400" spc="-60" dirty="0" smtClean="0">
                <a:latin typeface="Palatino Linotype" pitchFamily="18" charset="0"/>
                <a:cs typeface="DilleniaUPC" panose="02020603050405020304" pitchFamily="18" charset="-34"/>
              </a:rPr>
              <a:t>signed</a:t>
            </a:r>
          </a:p>
          <a:p>
            <a:pPr marL="0" indent="0">
              <a:buClr>
                <a:schemeClr val="tx1"/>
              </a:buClr>
              <a:buNone/>
            </a:pPr>
            <a:r>
              <a:rPr lang="it-IT" sz="2800" b="1" spc="-60" dirty="0" smtClean="0">
                <a:solidFill>
                  <a:srgbClr val="0000FF"/>
                </a:solidFill>
                <a:latin typeface="Palatino Linotype" pitchFamily="18" charset="0"/>
                <a:cs typeface="DilleniaUPC" panose="02020603050405020304" pitchFamily="18" charset="-34"/>
              </a:rPr>
              <a:t>2. Malaria </a:t>
            </a:r>
            <a:r>
              <a:rPr lang="it-IT" sz="2800" b="1" spc="-60" dirty="0" smtClean="0">
                <a:solidFill>
                  <a:srgbClr val="0000FF"/>
                </a:solidFill>
                <a:latin typeface="Palatino Linotype" pitchFamily="18" charset="0"/>
                <a:cs typeface="DilleniaUPC" panose="02020603050405020304" pitchFamily="18" charset="-34"/>
              </a:rPr>
              <a:t>grant (RAI2E) </a:t>
            </a:r>
            <a:r>
              <a:rPr lang="en-US" sz="2800" b="1" spc="-60" dirty="0" smtClean="0">
                <a:solidFill>
                  <a:srgbClr val="0000FF"/>
                </a:solidFill>
                <a:latin typeface="Palatino Linotype" pitchFamily="18" charset="0"/>
                <a:cs typeface="DilleniaUPC" panose="02020603050405020304" pitchFamily="18" charset="-34"/>
              </a:rPr>
              <a:t>(2018-2020</a:t>
            </a:r>
            <a:r>
              <a:rPr lang="en-US" sz="2800" b="1" spc="-60" dirty="0" smtClean="0">
                <a:solidFill>
                  <a:srgbClr val="0000FF"/>
                </a:solidFill>
                <a:latin typeface="Palatino Linotype" pitchFamily="18" charset="0"/>
                <a:cs typeface="DilleniaUPC" panose="02020603050405020304" pitchFamily="18" charset="-34"/>
              </a:rPr>
              <a:t>)</a:t>
            </a:r>
            <a:endParaRPr lang="en-US" sz="2800" b="1" spc="-60" dirty="0" smtClean="0">
              <a:solidFill>
                <a:srgbClr val="006600"/>
              </a:solidFill>
              <a:latin typeface="Palatino Linotype" pitchFamily="18" charset="0"/>
              <a:cs typeface="DilleniaUPC" panose="02020603050405020304" pitchFamily="18" charset="-34"/>
            </a:endParaRPr>
          </a:p>
          <a:p>
            <a:pPr marL="467916" indent="-467916"/>
            <a:r>
              <a:rPr lang="en-US" sz="2400" spc="-60" dirty="0" smtClean="0">
                <a:latin typeface="Palatino Linotype" pitchFamily="18" charset="0"/>
                <a:cs typeface="DilleniaUPC" panose="02020603050405020304" pitchFamily="18" charset="-34"/>
              </a:rPr>
              <a:t>Implementing area: 5 countries in the  </a:t>
            </a:r>
            <a:r>
              <a:rPr lang="en-US" sz="2400" spc="-60" dirty="0" smtClean="0">
                <a:latin typeface="Palatino Linotype" pitchFamily="18" charset="0"/>
                <a:cs typeface="DilleniaUPC" panose="02020603050405020304" pitchFamily="18" charset="-34"/>
              </a:rPr>
              <a:t>GMS                   </a:t>
            </a:r>
            <a:r>
              <a:rPr lang="en-US" sz="2000" spc="-60" dirty="0" smtClean="0">
                <a:latin typeface="Palatino Linotype" pitchFamily="18" charset="0"/>
                <a:cs typeface="DilleniaUPC" panose="02020603050405020304" pitchFamily="18" charset="-34"/>
              </a:rPr>
              <a:t>(Cambodia</a:t>
            </a:r>
            <a:r>
              <a:rPr lang="en-US" sz="2000" spc="-60" dirty="0" smtClean="0">
                <a:latin typeface="Palatino Linotype" pitchFamily="18" charset="0"/>
                <a:cs typeface="DilleniaUPC" panose="02020603050405020304" pitchFamily="18" charset="-34"/>
              </a:rPr>
              <a:t>, Lao PDR, Myanmar, Thailand and Viet Nam)</a:t>
            </a:r>
            <a:endParaRPr lang="en-US" sz="2400" spc="-60" dirty="0" smtClean="0">
              <a:latin typeface="Palatino Linotype" pitchFamily="18" charset="0"/>
              <a:cs typeface="DilleniaUPC" panose="02020603050405020304" pitchFamily="18" charset="-34"/>
            </a:endParaRPr>
          </a:p>
          <a:p>
            <a:pPr marL="467916" indent="-467916"/>
            <a:r>
              <a:rPr lang="en-US" sz="2400" spc="-60" dirty="0" smtClean="0">
                <a:latin typeface="Palatino Linotype" pitchFamily="18" charset="0"/>
                <a:cs typeface="DilleniaUPC" panose="02020603050405020304" pitchFamily="18" charset="-34"/>
              </a:rPr>
              <a:t>Regional PR: UNOPS</a:t>
            </a:r>
          </a:p>
          <a:p>
            <a:pPr marL="467916" indent="-467916"/>
            <a:r>
              <a:rPr lang="en-US" sz="2400" spc="-60" dirty="0" smtClean="0">
                <a:latin typeface="Palatino Linotype" pitchFamily="18" charset="0"/>
                <a:cs typeface="DilleniaUPC" panose="02020603050405020304" pitchFamily="18" charset="-34"/>
              </a:rPr>
              <a:t>National </a:t>
            </a:r>
            <a:r>
              <a:rPr lang="en-US" sz="2400" spc="-60" dirty="0" smtClean="0">
                <a:latin typeface="Palatino Linotype" pitchFamily="18" charset="0"/>
                <a:cs typeface="DilleniaUPC" panose="02020603050405020304" pitchFamily="18" charset="-34"/>
              </a:rPr>
              <a:t>PR (Thailand) : </a:t>
            </a:r>
            <a:r>
              <a:rPr lang="en-US" sz="2400" spc="-60" dirty="0" smtClean="0">
                <a:latin typeface="Palatino Linotype" pitchFamily="18" charset="0"/>
                <a:cs typeface="DilleniaUPC" panose="02020603050405020304" pitchFamily="18" charset="-34"/>
              </a:rPr>
              <a:t>Department of Disease Control</a:t>
            </a:r>
          </a:p>
          <a:p>
            <a:r>
              <a:rPr lang="en-US" sz="2400" spc="-60" dirty="0" smtClean="0">
                <a:latin typeface="Palatino Linotype" pitchFamily="18" charset="0"/>
                <a:cs typeface="DilleniaUPC" panose="02020603050405020304" pitchFamily="18" charset="-34"/>
              </a:rPr>
              <a:t>   </a:t>
            </a:r>
            <a:r>
              <a:rPr lang="en-US" sz="2400" spc="-60" dirty="0" smtClean="0">
                <a:latin typeface="Palatino Linotype" pitchFamily="18" charset="0"/>
                <a:cs typeface="DilleniaUPC" panose="02020603050405020304" pitchFamily="18" charset="-34"/>
              </a:rPr>
              <a:t> Allocation </a:t>
            </a:r>
            <a:r>
              <a:rPr lang="en-US" sz="2400" spc="-60" dirty="0" smtClean="0">
                <a:latin typeface="Palatino Linotype" pitchFamily="18" charset="0"/>
                <a:cs typeface="DilleniaUPC" panose="02020603050405020304" pitchFamily="18" charset="-34"/>
              </a:rPr>
              <a:t>funding for Thailand: 23.3 M.USD</a:t>
            </a:r>
          </a:p>
          <a:p>
            <a:r>
              <a:rPr lang="en-US" sz="2400" spc="-60" dirty="0" smtClean="0">
                <a:latin typeface="Palatino Linotype" pitchFamily="18" charset="0"/>
                <a:cs typeface="DilleniaUPC" panose="02020603050405020304" pitchFamily="18" charset="-34"/>
              </a:rPr>
              <a:t>   </a:t>
            </a:r>
            <a:r>
              <a:rPr lang="en-US" sz="2400" spc="-60" dirty="0" smtClean="0">
                <a:latin typeface="Palatino Linotype" pitchFamily="18" charset="0"/>
                <a:cs typeface="DilleniaUPC" panose="02020603050405020304" pitchFamily="18" charset="-34"/>
              </a:rPr>
              <a:t> Status</a:t>
            </a:r>
            <a:r>
              <a:rPr lang="en-US" sz="2400" spc="-60" dirty="0" smtClean="0">
                <a:latin typeface="Palatino Linotype" pitchFamily="18" charset="0"/>
                <a:cs typeface="DilleniaUPC" panose="02020603050405020304" pitchFamily="18" charset="-34"/>
              </a:rPr>
              <a:t>: Grant has been signed</a:t>
            </a:r>
          </a:p>
          <a:p>
            <a:pPr lvl="1">
              <a:buNone/>
            </a:pPr>
            <a:endParaRPr lang="en-US" sz="2800" spc="-60" dirty="0">
              <a:latin typeface="Palatino Linotype" pitchFamily="18" charset="0"/>
              <a:cs typeface="DilleniaUPC" panose="02020603050405020304" pitchFamily="18" charset="-34"/>
            </a:endParaRPr>
          </a:p>
          <a:p>
            <a:pPr lvl="1"/>
            <a:endParaRPr lang="en-US" sz="3200" dirty="0">
              <a:latin typeface="Palatino Linotype" pitchFamily="18" charset="0"/>
              <a:cs typeface="DilleniaUPC" panose="02020603050405020304" pitchFamily="18" charset="-34"/>
            </a:endParaRPr>
          </a:p>
        </p:txBody>
      </p:sp>
      <p:sp>
        <p:nvSpPr>
          <p:cNvPr id="5" name="Rectangle 4">
            <a:extLst>
              <a:ext uri="{FF2B5EF4-FFF2-40B4-BE49-F238E27FC236}">
                <a16:creationId xmlns:a16="http://schemas.microsoft.com/office/drawing/2014/main" xmlns="" id="{06F1B2A0-BA67-48FA-9AC0-34E67F00D83E}"/>
              </a:ext>
            </a:extLst>
          </p:cNvPr>
          <p:cNvSpPr/>
          <p:nvPr/>
        </p:nvSpPr>
        <p:spPr>
          <a:xfrm>
            <a:off x="0" y="153603"/>
            <a:ext cx="9144000" cy="646331"/>
          </a:xfrm>
          <a:prstGeom prst="rect">
            <a:avLst/>
          </a:prstGeom>
        </p:spPr>
        <p:txBody>
          <a:bodyPr wrap="square">
            <a:spAutoFit/>
          </a:bodyPr>
          <a:lstStyle/>
          <a:p>
            <a:pPr algn="ctr"/>
            <a:r>
              <a:rPr lang="en-US" sz="3600" b="1" dirty="0">
                <a:solidFill>
                  <a:srgbClr val="C00000"/>
                </a:solidFill>
                <a:latin typeface="Palatino Linotype" pitchFamily="18" charset="0"/>
                <a:cs typeface="DilleniaUPC" panose="02020603050405020304" pitchFamily="18" charset="-34"/>
              </a:rPr>
              <a:t>I. Country </a:t>
            </a:r>
            <a:r>
              <a:rPr lang="en-US" sz="3600" b="1" dirty="0" smtClean="0">
                <a:solidFill>
                  <a:srgbClr val="C00000"/>
                </a:solidFill>
                <a:latin typeface="Palatino Linotype" pitchFamily="18" charset="0"/>
                <a:cs typeface="DilleniaUPC" panose="02020603050405020304" pitchFamily="18" charset="-34"/>
              </a:rPr>
              <a:t>grants</a:t>
            </a:r>
            <a:endParaRPr lang="en-US" sz="3600" b="1" dirty="0">
              <a:latin typeface="Palatino Linotype" pitchFamily="18" charset="0"/>
              <a:cs typeface="DilleniaUPC" panose="02020603050405020304" pitchFamily="18" charset="-34"/>
            </a:endParaRPr>
          </a:p>
        </p:txBody>
      </p:sp>
    </p:spTree>
    <p:extLst>
      <p:ext uri="{BB962C8B-B14F-4D97-AF65-F5344CB8AC3E}">
        <p14:creationId xmlns:p14="http://schemas.microsoft.com/office/powerpoint/2010/main" xmlns="" val="2926059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19" y="139927"/>
            <a:ext cx="8557617" cy="706583"/>
          </a:xfrm>
        </p:spPr>
        <p:txBody>
          <a:bodyPr>
            <a:noAutofit/>
          </a:bodyPr>
          <a:lstStyle/>
          <a:p>
            <a:pPr algn="ctr"/>
            <a:r>
              <a:rPr lang="en-US" sz="3600" b="1" dirty="0">
                <a:solidFill>
                  <a:srgbClr val="C00000"/>
                </a:solidFill>
                <a:latin typeface="Palatino Linotype" pitchFamily="18" charset="0"/>
                <a:cs typeface="DilleniaUPC" panose="02020603050405020304" pitchFamily="18" charset="-34"/>
              </a:rPr>
              <a:t>II. </a:t>
            </a:r>
            <a:r>
              <a:rPr lang="en-US" sz="3600" b="1" dirty="0" err="1" smtClean="0">
                <a:solidFill>
                  <a:srgbClr val="C00000"/>
                </a:solidFill>
                <a:latin typeface="Palatino Linotype" pitchFamily="18" charset="0"/>
                <a:cs typeface="DilleniaUPC" panose="02020603050405020304" pitchFamily="18" charset="-34"/>
              </a:rPr>
              <a:t>Multicountry</a:t>
            </a:r>
            <a:r>
              <a:rPr lang="en-US" sz="3600" b="1" dirty="0" smtClean="0">
                <a:solidFill>
                  <a:srgbClr val="C00000"/>
                </a:solidFill>
                <a:latin typeface="Palatino Linotype" pitchFamily="18" charset="0"/>
                <a:cs typeface="DilleniaUPC" panose="02020603050405020304" pitchFamily="18" charset="-34"/>
              </a:rPr>
              <a:t> funding proposal</a:t>
            </a:r>
            <a:endParaRPr lang="en-US" sz="3600" b="1" dirty="0">
              <a:solidFill>
                <a:srgbClr val="C00000"/>
              </a:solidFill>
              <a:latin typeface="Palatino Linotype" pitchFamily="18" charset="0"/>
              <a:cs typeface="DilleniaUPC" panose="02020603050405020304" pitchFamily="18" charset="-34"/>
            </a:endParaRPr>
          </a:p>
        </p:txBody>
      </p:sp>
      <p:sp>
        <p:nvSpPr>
          <p:cNvPr id="3" name="Content Placeholder 2"/>
          <p:cNvSpPr>
            <a:spLocks noGrp="1"/>
          </p:cNvSpPr>
          <p:nvPr>
            <p:ph idx="1"/>
          </p:nvPr>
        </p:nvSpPr>
        <p:spPr>
          <a:xfrm>
            <a:off x="400627" y="1358541"/>
            <a:ext cx="8787223" cy="4440969"/>
          </a:xfrm>
        </p:spPr>
        <p:txBody>
          <a:bodyPr anchor="t">
            <a:normAutofit/>
          </a:bodyPr>
          <a:lstStyle/>
          <a:p>
            <a:pPr marL="0" indent="0">
              <a:buClr>
                <a:schemeClr val="tx1"/>
              </a:buClr>
              <a:buNone/>
            </a:pPr>
            <a:r>
              <a:rPr lang="en-US" sz="2800" b="1" spc="-60" dirty="0" smtClean="0">
                <a:solidFill>
                  <a:srgbClr val="0000FF"/>
                </a:solidFill>
                <a:latin typeface="Palatino Linotype" pitchFamily="18" charset="0"/>
                <a:cs typeface="DilleniaUPC" panose="02020603050405020304" pitchFamily="18" charset="-34"/>
              </a:rPr>
              <a:t>TB </a:t>
            </a:r>
            <a:r>
              <a:rPr lang="en-US" sz="2800" b="1" spc="-60" dirty="0">
                <a:solidFill>
                  <a:srgbClr val="0000FF"/>
                </a:solidFill>
                <a:latin typeface="Palatino Linotype" pitchFamily="18" charset="0"/>
                <a:cs typeface="DilleniaUPC" panose="02020603050405020304" pitchFamily="18" charset="-34"/>
              </a:rPr>
              <a:t>among migrants in GMS (2019-2021</a:t>
            </a:r>
            <a:r>
              <a:rPr lang="en-US" sz="2800" b="1" spc="-60" dirty="0" smtClean="0">
                <a:solidFill>
                  <a:srgbClr val="0000FF"/>
                </a:solidFill>
                <a:latin typeface="Palatino Linotype" pitchFamily="18" charset="0"/>
                <a:cs typeface="DilleniaUPC" panose="02020603050405020304" pitchFamily="18" charset="-34"/>
              </a:rPr>
              <a:t>)</a:t>
            </a:r>
            <a:endParaRPr lang="en-US" sz="2800" b="1" spc="-60" dirty="0">
              <a:solidFill>
                <a:srgbClr val="006600"/>
              </a:solidFill>
              <a:latin typeface="Palatino Linotype" pitchFamily="18" charset="0"/>
              <a:cs typeface="DilleniaUPC" panose="02020603050405020304" pitchFamily="18" charset="-34"/>
            </a:endParaRPr>
          </a:p>
          <a:p>
            <a:pPr marL="467916" indent="-467916"/>
            <a:r>
              <a:rPr lang="en-US" sz="2400" spc="-60" dirty="0">
                <a:latin typeface="Palatino Linotype" pitchFamily="18" charset="0"/>
                <a:cs typeface="DilleniaUPC" panose="02020603050405020304" pitchFamily="18" charset="-34"/>
              </a:rPr>
              <a:t>Implementing </a:t>
            </a:r>
            <a:r>
              <a:rPr lang="en-US" sz="2400" spc="-60" dirty="0" smtClean="0">
                <a:latin typeface="Palatino Linotype" pitchFamily="18" charset="0"/>
                <a:cs typeface="DilleniaUPC" panose="02020603050405020304" pitchFamily="18" charset="-34"/>
              </a:rPr>
              <a:t>areas: </a:t>
            </a:r>
            <a:r>
              <a:rPr lang="en-US" sz="2400" spc="-60" dirty="0">
                <a:latin typeface="Palatino Linotype" pitchFamily="18" charset="0"/>
                <a:cs typeface="DilleniaUPC" panose="02020603050405020304" pitchFamily="18" charset="-34"/>
              </a:rPr>
              <a:t>5 countries in the  </a:t>
            </a:r>
            <a:r>
              <a:rPr lang="en-US" sz="2400" spc="-60" dirty="0" smtClean="0">
                <a:latin typeface="Palatino Linotype" pitchFamily="18" charset="0"/>
                <a:cs typeface="DilleniaUPC" panose="02020603050405020304" pitchFamily="18" charset="-34"/>
              </a:rPr>
              <a:t>GMS </a:t>
            </a:r>
            <a:r>
              <a:rPr lang="en-US" sz="2400" spc="-60" dirty="0">
                <a:solidFill>
                  <a:srgbClr val="0000FF"/>
                </a:solidFill>
                <a:latin typeface="Palatino Linotype" pitchFamily="18" charset="0"/>
                <a:cs typeface="DilleniaUPC" panose="02020603050405020304" pitchFamily="18" charset="-34"/>
              </a:rPr>
              <a:t>(CLMTV)</a:t>
            </a:r>
          </a:p>
          <a:p>
            <a:pPr marL="467916" indent="-467916"/>
            <a:r>
              <a:rPr lang="en-US" sz="2400" spc="-60" dirty="0">
                <a:latin typeface="Palatino Linotype" pitchFamily="18" charset="0"/>
                <a:cs typeface="DilleniaUPC" panose="02020603050405020304" pitchFamily="18" charset="-34"/>
              </a:rPr>
              <a:t>Allocation </a:t>
            </a:r>
            <a:r>
              <a:rPr lang="en-US" sz="2400" spc="-60" dirty="0" smtClean="0">
                <a:latin typeface="Palatino Linotype" pitchFamily="18" charset="0"/>
                <a:cs typeface="DilleniaUPC" panose="02020603050405020304" pitchFamily="18" charset="-34"/>
              </a:rPr>
              <a:t>funding request: </a:t>
            </a:r>
            <a:r>
              <a:rPr lang="en-US" sz="2400" spc="-60" dirty="0">
                <a:latin typeface="Palatino Linotype" pitchFamily="18" charset="0"/>
                <a:cs typeface="DilleniaUPC" panose="02020603050405020304" pitchFamily="18" charset="-34"/>
              </a:rPr>
              <a:t>10 </a:t>
            </a:r>
            <a:r>
              <a:rPr lang="en-US" sz="2400" spc="-60" dirty="0" smtClean="0">
                <a:latin typeface="Palatino Linotype" pitchFamily="18" charset="0"/>
                <a:cs typeface="DilleniaUPC" panose="02020603050405020304" pitchFamily="18" charset="-34"/>
              </a:rPr>
              <a:t>M.USD</a:t>
            </a:r>
          </a:p>
          <a:p>
            <a:pPr marL="467916" indent="-467916"/>
            <a:r>
              <a:rPr lang="en-US" sz="2400" spc="-60" dirty="0" smtClean="0">
                <a:latin typeface="Palatino Linotype" pitchFamily="18" charset="0"/>
                <a:cs typeface="DilleniaUPC" panose="02020603050405020304" pitchFamily="18" charset="-34"/>
              </a:rPr>
              <a:t>Prioritized above allocation request: 5-10 M.USD</a:t>
            </a:r>
            <a:endParaRPr lang="en-US" sz="2400" spc="-60" dirty="0">
              <a:latin typeface="Palatino Linotype" pitchFamily="18" charset="0"/>
              <a:cs typeface="DilleniaUPC" panose="02020603050405020304" pitchFamily="18" charset="-34"/>
            </a:endParaRPr>
          </a:p>
          <a:p>
            <a:pPr marL="467916" indent="-467916"/>
            <a:r>
              <a:rPr lang="en-US" sz="2400" spc="-60" dirty="0">
                <a:latin typeface="Palatino Linotype" pitchFamily="18" charset="0"/>
                <a:cs typeface="DilleniaUPC" panose="02020603050405020304" pitchFamily="18" charset="-34"/>
              </a:rPr>
              <a:t>Submit by: </a:t>
            </a:r>
            <a:r>
              <a:rPr lang="en-US" sz="2400" spc="-60" dirty="0" smtClean="0">
                <a:latin typeface="Palatino Linotype" pitchFamily="18" charset="0"/>
                <a:cs typeface="DilleniaUPC" panose="02020603050405020304" pitchFamily="18" charset="-34"/>
              </a:rPr>
              <a:t>Start-up </a:t>
            </a:r>
            <a:r>
              <a:rPr lang="en-US" sz="2400" spc="-60" dirty="0">
                <a:latin typeface="Palatino Linotype" pitchFamily="18" charset="0"/>
                <a:cs typeface="DilleniaUPC" panose="02020603050405020304" pitchFamily="18" charset="-34"/>
              </a:rPr>
              <a:t>RCM</a:t>
            </a:r>
          </a:p>
          <a:p>
            <a:pPr marL="467916" indent="-467916"/>
            <a:r>
              <a:rPr lang="en-US" sz="2400" spc="-60" dirty="0">
                <a:latin typeface="Palatino Linotype" pitchFamily="18" charset="0"/>
                <a:cs typeface="DilleniaUPC" panose="02020603050405020304" pitchFamily="18" charset="-34"/>
              </a:rPr>
              <a:t>Status: </a:t>
            </a:r>
            <a:r>
              <a:rPr lang="en-US" sz="2400" spc="-60" dirty="0" smtClean="0">
                <a:latin typeface="Palatino Linotype" pitchFamily="18" charset="0"/>
                <a:cs typeface="DilleniaUPC" panose="02020603050405020304" pitchFamily="18" charset="-34"/>
              </a:rPr>
              <a:t> PR – Selection (26 Apr 2018)</a:t>
            </a:r>
          </a:p>
          <a:p>
            <a:pPr marL="467916" indent="-467916">
              <a:buNone/>
            </a:pPr>
            <a:r>
              <a:rPr lang="en-US" sz="2400" spc="-60" dirty="0" smtClean="0">
                <a:latin typeface="Palatino Linotype" pitchFamily="18" charset="0"/>
                <a:cs typeface="DilleniaUPC" panose="02020603050405020304" pitchFamily="18" charset="-34"/>
              </a:rPr>
              <a:t> </a:t>
            </a:r>
            <a:r>
              <a:rPr lang="en-US" sz="2400" spc="-60" dirty="0" smtClean="0">
                <a:latin typeface="Palatino Linotype" pitchFamily="18" charset="0"/>
                <a:cs typeface="DilleniaUPC" panose="02020603050405020304" pitchFamily="18" charset="-34"/>
              </a:rPr>
              <a:t>                    </a:t>
            </a:r>
            <a:r>
              <a:rPr lang="en-US" sz="2400" spc="-60" dirty="0" smtClean="0">
                <a:latin typeface="Palatino Linotype" pitchFamily="18" charset="0"/>
                <a:cs typeface="DilleniaUPC" panose="02020603050405020304" pitchFamily="18" charset="-34"/>
              </a:rPr>
              <a:t>proposal submission by </a:t>
            </a:r>
            <a:r>
              <a:rPr lang="en-US" sz="2400" spc="-60" dirty="0">
                <a:latin typeface="Palatino Linotype" pitchFamily="18" charset="0"/>
                <a:cs typeface="DilleniaUPC" panose="02020603050405020304" pitchFamily="18" charset="-34"/>
              </a:rPr>
              <a:t>30 April 2018</a:t>
            </a:r>
          </a:p>
          <a:p>
            <a:pPr>
              <a:buFont typeface="Arial" panose="020B0604020202020204" pitchFamily="34" charset="0"/>
              <a:buChar char="•"/>
            </a:pPr>
            <a:endParaRPr lang="en-US" sz="2400" dirty="0">
              <a:latin typeface="Palatino Linotype" pitchFamily="18" charset="0"/>
              <a:cs typeface="DilleniaUPC" panose="02020603050405020304" pitchFamily="18" charset="-34"/>
            </a:endParaRPr>
          </a:p>
          <a:p>
            <a:pPr marL="0" indent="0">
              <a:buClr>
                <a:schemeClr val="tx1"/>
              </a:buClr>
              <a:buNone/>
            </a:pPr>
            <a:endParaRPr lang="en-US" sz="2400" dirty="0">
              <a:latin typeface="Palatino Linotype" pitchFamily="18" charset="0"/>
              <a:cs typeface="DilleniaUPC" panose="02020603050405020304" pitchFamily="18" charset="-34"/>
            </a:endParaRPr>
          </a:p>
          <a:p>
            <a:pPr marL="0" indent="0">
              <a:buClr>
                <a:schemeClr val="tx1"/>
              </a:buClr>
              <a:buNone/>
            </a:pPr>
            <a:endParaRPr lang="en-US" sz="2400" dirty="0">
              <a:latin typeface="Palatino Linotype" pitchFamily="18" charset="0"/>
              <a:cs typeface="DilleniaUPC" panose="02020603050405020304" pitchFamily="18" charset="-34"/>
            </a:endParaRPr>
          </a:p>
        </p:txBody>
      </p:sp>
    </p:spTree>
    <p:extLst>
      <p:ext uri="{BB962C8B-B14F-4D97-AF65-F5344CB8AC3E}">
        <p14:creationId xmlns:p14="http://schemas.microsoft.com/office/powerpoint/2010/main" xmlns="" val="1333127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กลุ่ม 24"/>
          <p:cNvGrpSpPr>
            <a:grpSpLocks/>
          </p:cNvGrpSpPr>
          <p:nvPr/>
        </p:nvGrpSpPr>
        <p:grpSpPr bwMode="auto">
          <a:xfrm>
            <a:off x="78378" y="857232"/>
            <a:ext cx="8929718" cy="5543619"/>
            <a:chOff x="0" y="0"/>
            <a:chExt cx="60007" cy="30372"/>
          </a:xfrm>
        </p:grpSpPr>
        <p:cxnSp>
          <p:nvCxnSpPr>
            <p:cNvPr id="11" name="AutoShape 15"/>
            <p:cNvCxnSpPr>
              <a:cxnSpLocks noChangeShapeType="1"/>
            </p:cNvCxnSpPr>
            <p:nvPr/>
          </p:nvCxnSpPr>
          <p:spPr bwMode="auto">
            <a:xfrm flipH="1">
              <a:off x="11144" y="5238"/>
              <a:ext cx="190" cy="18193"/>
            </a:xfrm>
            <a:prstGeom prst="straightConnector1">
              <a:avLst/>
            </a:prstGeom>
            <a:noFill/>
            <a:ln w="9525">
              <a:solidFill>
                <a:srgbClr val="000000"/>
              </a:solidFill>
              <a:round/>
              <a:headEnd/>
              <a:tailEnd/>
            </a:ln>
          </p:spPr>
        </p:cxnSp>
        <p:sp>
          <p:nvSpPr>
            <p:cNvPr id="23" name="ตัวเชื่อมต่อตรง 23"/>
            <p:cNvSpPr>
              <a:spLocks noChangeShapeType="1"/>
            </p:cNvSpPr>
            <p:nvPr/>
          </p:nvSpPr>
          <p:spPr bwMode="auto">
            <a:xfrm>
              <a:off x="11239" y="23431"/>
              <a:ext cx="3800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4000" b="1" dirty="0">
                <a:latin typeface="Palatino Linotype" pitchFamily="18" charset="0"/>
              </a:endParaRPr>
            </a:p>
          </p:txBody>
        </p:sp>
        <p:sp>
          <p:nvSpPr>
            <p:cNvPr id="21" name="ตัวเชื่อมต่อตรง 21"/>
            <p:cNvSpPr>
              <a:spLocks noChangeShapeType="1"/>
            </p:cNvSpPr>
            <p:nvPr/>
          </p:nvSpPr>
          <p:spPr bwMode="auto">
            <a:xfrm>
              <a:off x="48958" y="5429"/>
              <a:ext cx="95" cy="18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4000" b="1" dirty="0">
                <a:latin typeface="Palatino Linotype" pitchFamily="18" charset="0"/>
              </a:endParaRPr>
            </a:p>
          </p:txBody>
        </p:sp>
        <p:sp>
          <p:nvSpPr>
            <p:cNvPr id="19" name="ตัวเชื่อมต่อตรง 19"/>
            <p:cNvSpPr>
              <a:spLocks noChangeShapeType="1"/>
            </p:cNvSpPr>
            <p:nvPr/>
          </p:nvSpPr>
          <p:spPr bwMode="auto">
            <a:xfrm>
              <a:off x="27908" y="2286"/>
              <a:ext cx="0" cy="27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4000" b="1" dirty="0">
                <a:latin typeface="Palatino Linotype" pitchFamily="18" charset="0"/>
              </a:endParaRPr>
            </a:p>
          </p:txBody>
        </p:sp>
        <p:sp>
          <p:nvSpPr>
            <p:cNvPr id="14" name="Text Box 9"/>
            <p:cNvSpPr txBox="1">
              <a:spLocks noChangeArrowheads="1"/>
            </p:cNvSpPr>
            <p:nvPr/>
          </p:nvSpPr>
          <p:spPr bwMode="auto">
            <a:xfrm>
              <a:off x="14483" y="0"/>
              <a:ext cx="28918" cy="21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algn="ctr"/>
              <a:r>
                <a:rPr lang="en-US" sz="2000" b="1" dirty="0" smtClean="0">
                  <a:latin typeface="Palatino Linotype" pitchFamily="18" charset="0"/>
                </a:rPr>
                <a:t>CCM</a:t>
              </a:r>
              <a:r>
                <a:rPr lang="th-TH" sz="2000" b="1" dirty="0" smtClean="0">
                  <a:latin typeface="Palatino Linotype" pitchFamily="18" charset="0"/>
                </a:rPr>
                <a:t> </a:t>
              </a:r>
              <a:r>
                <a:rPr lang="en-US" sz="2000" b="1" dirty="0" smtClean="0">
                  <a:latin typeface="Palatino Linotype" pitchFamily="18" charset="0"/>
                </a:rPr>
                <a:t>Thailand</a:t>
              </a:r>
              <a:endParaRPr lang="en-US" sz="2000" b="1" dirty="0">
                <a:latin typeface="Palatino Linotype" pitchFamily="18" charset="0"/>
              </a:endParaRPr>
            </a:p>
          </p:txBody>
        </p:sp>
        <p:sp>
          <p:nvSpPr>
            <p:cNvPr id="9" name="Text Box 10"/>
            <p:cNvSpPr txBox="1">
              <a:spLocks noChangeArrowheads="1"/>
            </p:cNvSpPr>
            <p:nvPr/>
          </p:nvSpPr>
          <p:spPr bwMode="auto">
            <a:xfrm>
              <a:off x="0" y="7334"/>
              <a:ext cx="19716" cy="12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lnSpc>
                  <a:spcPct val="112000"/>
                </a:lnSpc>
                <a:spcBef>
                  <a:spcPct val="0"/>
                </a:spcBef>
                <a:spcAft>
                  <a:spcPts val="1000"/>
                </a:spcAft>
              </a:pPr>
              <a:r>
                <a:rPr lang="en-SG" dirty="0" smtClean="0">
                  <a:latin typeface="Palatino Linotype" pitchFamily="18" charset="0"/>
                  <a:ea typeface="Arial" pitchFamily="34" charset="0"/>
                  <a:cs typeface="TH SarabunPSK" pitchFamily="34" charset="-34"/>
                </a:rPr>
                <a:t>Executive </a:t>
              </a:r>
              <a:r>
                <a:rPr lang="en-SG" dirty="0" smtClean="0">
                  <a:latin typeface="Palatino Linotype" pitchFamily="18" charset="0"/>
                  <a:ea typeface="Arial" pitchFamily="34" charset="0"/>
                  <a:cs typeface="TH SarabunPSK" pitchFamily="34" charset="-34"/>
                </a:rPr>
                <a:t>Committee</a:t>
              </a:r>
            </a:p>
            <a:p>
              <a:pPr lvl="0" algn="ctr" fontAlgn="base">
                <a:lnSpc>
                  <a:spcPct val="112000"/>
                </a:lnSpc>
                <a:spcBef>
                  <a:spcPct val="0"/>
                </a:spcBef>
                <a:spcAft>
                  <a:spcPts val="1000"/>
                </a:spcAft>
              </a:pPr>
              <a:r>
                <a:rPr lang="en-SG" dirty="0" smtClean="0">
                  <a:latin typeface="Palatino Linotype" pitchFamily="18" charset="0"/>
                  <a:ea typeface="Arial" pitchFamily="34" charset="0"/>
                  <a:cs typeface="TH SarabunPSK" pitchFamily="34" charset="-34"/>
                </a:rPr>
                <a:t>CCM chair &amp; 3 vice chairs;</a:t>
              </a:r>
            </a:p>
            <a:p>
              <a:pPr lvl="0" algn="ctr" fontAlgn="base">
                <a:lnSpc>
                  <a:spcPct val="112000"/>
                </a:lnSpc>
                <a:spcBef>
                  <a:spcPct val="0"/>
                </a:spcBef>
                <a:spcAft>
                  <a:spcPts val="1000"/>
                </a:spcAft>
              </a:pPr>
              <a:r>
                <a:rPr lang="en-SG" dirty="0" smtClean="0">
                  <a:latin typeface="Palatino Linotype" pitchFamily="18" charset="0"/>
                  <a:ea typeface="Arial" pitchFamily="34" charset="0"/>
                  <a:cs typeface="TH SarabunPSK" pitchFamily="34" charset="-34"/>
                </a:rPr>
                <a:t>Chair and vice chair of OC and 2 senior experts </a:t>
              </a:r>
            </a:p>
            <a:p>
              <a:pPr lvl="0" algn="ctr" fontAlgn="base">
                <a:lnSpc>
                  <a:spcPct val="112000"/>
                </a:lnSpc>
                <a:spcBef>
                  <a:spcPct val="0"/>
                </a:spcBef>
                <a:spcAft>
                  <a:spcPts val="1000"/>
                </a:spcAft>
              </a:pPr>
              <a:r>
                <a:rPr lang="en-SG" dirty="0" smtClean="0">
                  <a:latin typeface="Palatino Linotype" pitchFamily="18" charset="0"/>
                  <a:ea typeface="Arial" pitchFamily="34" charset="0"/>
                  <a:cs typeface="TH SarabunPSK" pitchFamily="34" charset="-34"/>
                </a:rPr>
                <a:t>(with no </a:t>
              </a:r>
              <a:r>
                <a:rPr lang="en-SG" dirty="0" err="1" smtClean="0">
                  <a:latin typeface="Palatino Linotype" pitchFamily="18" charset="0"/>
                  <a:ea typeface="Arial" pitchFamily="34" charset="0"/>
                  <a:cs typeface="TH SarabunPSK" pitchFamily="34" charset="-34"/>
                </a:rPr>
                <a:t>CoI</a:t>
              </a:r>
              <a:r>
                <a:rPr lang="en-SG" dirty="0" smtClean="0">
                  <a:latin typeface="Palatino Linotype" pitchFamily="18" charset="0"/>
                  <a:ea typeface="Arial" pitchFamily="34" charset="0"/>
                  <a:cs typeface="TH SarabunPSK" pitchFamily="34" charset="-34"/>
                </a:rPr>
                <a:t>)</a:t>
              </a:r>
            </a:p>
            <a:p>
              <a:pPr lvl="0" algn="ctr" fontAlgn="base">
                <a:lnSpc>
                  <a:spcPct val="112000"/>
                </a:lnSpc>
                <a:spcBef>
                  <a:spcPct val="0"/>
                </a:spcBef>
                <a:spcAft>
                  <a:spcPts val="1000"/>
                </a:spcAft>
              </a:pPr>
              <a:endParaRPr lang="en-SG" dirty="0" smtClean="0">
                <a:latin typeface="Palatino Linotype" pitchFamily="18" charset="0"/>
                <a:ea typeface="Arial" pitchFamily="34" charset="0"/>
                <a:cs typeface="TH SarabunPSK" pitchFamily="34" charset="-34"/>
              </a:endParaRPr>
            </a:p>
          </p:txBody>
        </p:sp>
        <p:sp>
          <p:nvSpPr>
            <p:cNvPr id="8" name="Text Box 11"/>
            <p:cNvSpPr txBox="1">
              <a:spLocks noChangeArrowheads="1"/>
            </p:cNvSpPr>
            <p:nvPr/>
          </p:nvSpPr>
          <p:spPr bwMode="auto">
            <a:xfrm>
              <a:off x="20574" y="7334"/>
              <a:ext cx="19050" cy="126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lnSpc>
                  <a:spcPct val="112000"/>
                </a:lnSpc>
                <a:spcBef>
                  <a:spcPct val="0"/>
                </a:spcBef>
                <a:spcAft>
                  <a:spcPts val="1000"/>
                </a:spcAft>
              </a:pPr>
              <a:r>
                <a:rPr lang="en-SG" dirty="0" smtClean="0">
                  <a:latin typeface="Palatino Linotype" pitchFamily="18" charset="0"/>
                  <a:ea typeface="Arial" pitchFamily="34" charset="0"/>
                  <a:cs typeface="TH SarabunPSK" pitchFamily="34" charset="-34"/>
                </a:rPr>
                <a:t>Oversight Committee (OC</a:t>
              </a:r>
              <a:r>
                <a:rPr lang="en-SG" dirty="0" smtClean="0">
                  <a:latin typeface="Palatino Linotype" pitchFamily="18" charset="0"/>
                  <a:ea typeface="Arial" pitchFamily="34" charset="0"/>
                  <a:cs typeface="TH SarabunPSK" pitchFamily="34" charset="-34"/>
                </a:rPr>
                <a:t>)</a:t>
              </a:r>
            </a:p>
            <a:p>
              <a:pPr lvl="0" algn="ctr" fontAlgn="base">
                <a:lnSpc>
                  <a:spcPct val="112000"/>
                </a:lnSpc>
                <a:spcBef>
                  <a:spcPct val="0"/>
                </a:spcBef>
                <a:spcAft>
                  <a:spcPts val="1000"/>
                </a:spcAft>
              </a:pPr>
              <a:r>
                <a:rPr lang="en-SG" dirty="0" smtClean="0">
                  <a:latin typeface="Palatino Linotype" pitchFamily="18" charset="0"/>
                  <a:ea typeface="Arial" pitchFamily="34" charset="0"/>
                  <a:cs typeface="TH SarabunPSK" pitchFamily="34" charset="-34"/>
                </a:rPr>
                <a:t>Chair </a:t>
              </a:r>
              <a:r>
                <a:rPr lang="en-SG" dirty="0" smtClean="0">
                  <a:latin typeface="Palatino Linotype" pitchFamily="18" charset="0"/>
                  <a:ea typeface="Arial" pitchFamily="34" charset="0"/>
                  <a:cs typeface="TH SarabunPSK" pitchFamily="34" charset="-34"/>
                </a:rPr>
                <a:t>&amp; vice chair </a:t>
              </a:r>
              <a:r>
                <a:rPr lang="en-SG" dirty="0" smtClean="0">
                  <a:latin typeface="Palatino Linotype" pitchFamily="18" charset="0"/>
                  <a:ea typeface="Arial" pitchFamily="34" charset="0"/>
                  <a:cs typeface="TH SarabunPSK" pitchFamily="34" charset="-34"/>
                </a:rPr>
                <a:t>            (</a:t>
              </a:r>
              <a:r>
                <a:rPr lang="en-SG" dirty="0" smtClean="0">
                  <a:latin typeface="Palatino Linotype" pitchFamily="18" charset="0"/>
                  <a:ea typeface="Arial" pitchFamily="34" charset="0"/>
                  <a:cs typeface="TH SarabunPSK" pitchFamily="34" charset="-34"/>
                </a:rPr>
                <a:t>CCM members only);</a:t>
              </a:r>
            </a:p>
            <a:p>
              <a:pPr lvl="0" algn="ctr" fontAlgn="base">
                <a:lnSpc>
                  <a:spcPct val="112000"/>
                </a:lnSpc>
                <a:spcBef>
                  <a:spcPct val="0"/>
                </a:spcBef>
                <a:spcAft>
                  <a:spcPts val="1000"/>
                </a:spcAft>
              </a:pPr>
              <a:r>
                <a:rPr lang="en-SG" dirty="0" smtClean="0">
                  <a:latin typeface="Palatino Linotype" pitchFamily="18" charset="0"/>
                  <a:ea typeface="Arial" pitchFamily="34" charset="0"/>
                  <a:cs typeface="TH SarabunPSK" pitchFamily="34" charset="-34"/>
                </a:rPr>
                <a:t>and at least 6 additional other members</a:t>
              </a:r>
            </a:p>
            <a:p>
              <a:pPr lvl="0" algn="ctr" fontAlgn="base">
                <a:lnSpc>
                  <a:spcPct val="112000"/>
                </a:lnSpc>
                <a:spcBef>
                  <a:spcPct val="0"/>
                </a:spcBef>
                <a:spcAft>
                  <a:spcPts val="1000"/>
                </a:spcAft>
              </a:pPr>
              <a:endParaRPr lang="en-SG" sz="2000" dirty="0" smtClean="0">
                <a:latin typeface="Palatino Linotype" pitchFamily="18" charset="0"/>
                <a:ea typeface="Arial" pitchFamily="34" charset="0"/>
                <a:cs typeface="TH SarabunPSK" pitchFamily="34" charset="-34"/>
              </a:endParaRPr>
            </a:p>
          </p:txBody>
        </p:sp>
        <p:sp>
          <p:nvSpPr>
            <p:cNvPr id="7" name="Text Box 12"/>
            <p:cNvSpPr txBox="1">
              <a:spLocks noChangeArrowheads="1"/>
            </p:cNvSpPr>
            <p:nvPr/>
          </p:nvSpPr>
          <p:spPr bwMode="auto">
            <a:xfrm>
              <a:off x="16750" y="21621"/>
              <a:ext cx="23908" cy="21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algn="ctr"/>
              <a:r>
                <a:rPr lang="en-US" sz="2000" dirty="0" smtClean="0">
                  <a:latin typeface="Palatino Linotype" pitchFamily="18" charset="0"/>
                </a:rPr>
                <a:t>CCM Secretariat</a:t>
              </a:r>
              <a:endParaRPr lang="en-US" sz="2000" dirty="0">
                <a:latin typeface="Palatino Linotype" pitchFamily="18" charset="0"/>
              </a:endParaRPr>
            </a:p>
          </p:txBody>
        </p:sp>
        <p:sp>
          <p:nvSpPr>
            <p:cNvPr id="3" name="Text Box 13"/>
            <p:cNvSpPr txBox="1">
              <a:spLocks noChangeArrowheads="1"/>
            </p:cNvSpPr>
            <p:nvPr/>
          </p:nvSpPr>
          <p:spPr bwMode="auto">
            <a:xfrm>
              <a:off x="16925" y="28180"/>
              <a:ext cx="23907" cy="21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algn="ctr"/>
              <a:r>
                <a:rPr lang="en-US" sz="2000" dirty="0" smtClean="0">
                  <a:latin typeface="Palatino Linotype" pitchFamily="18" charset="0"/>
                </a:rPr>
                <a:t>Expert Pool</a:t>
              </a:r>
              <a:endParaRPr lang="en-US" sz="2000" dirty="0">
                <a:latin typeface="Palatino Linotype" pitchFamily="18" charset="0"/>
              </a:endParaRPr>
            </a:p>
          </p:txBody>
        </p:sp>
        <p:sp>
          <p:nvSpPr>
            <p:cNvPr id="15" name="Text Box 11"/>
            <p:cNvSpPr txBox="1">
              <a:spLocks noChangeArrowheads="1"/>
            </p:cNvSpPr>
            <p:nvPr/>
          </p:nvSpPr>
          <p:spPr bwMode="auto">
            <a:xfrm>
              <a:off x="40386" y="7334"/>
              <a:ext cx="19621" cy="12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lnSpc>
                  <a:spcPct val="120000"/>
                </a:lnSpc>
                <a:spcBef>
                  <a:spcPct val="0"/>
                </a:spcBef>
                <a:spcAft>
                  <a:spcPts val="1000"/>
                </a:spcAft>
              </a:pPr>
              <a:r>
                <a:rPr lang="en-SG" dirty="0" smtClean="0">
                  <a:solidFill>
                    <a:srgbClr val="C00000"/>
                  </a:solidFill>
                  <a:latin typeface="Palatino Linotype" pitchFamily="18" charset="0"/>
                  <a:ea typeface="Arial" pitchFamily="34" charset="0"/>
                  <a:cs typeface="TH SarabunPSK" pitchFamily="34" charset="-34"/>
                </a:rPr>
                <a:t>Partnership Committee (PC</a:t>
              </a:r>
              <a:r>
                <a:rPr lang="en-SG" dirty="0" smtClean="0">
                  <a:solidFill>
                    <a:srgbClr val="C00000"/>
                  </a:solidFill>
                  <a:latin typeface="Palatino Linotype" pitchFamily="18" charset="0"/>
                  <a:ea typeface="Arial" pitchFamily="34" charset="0"/>
                  <a:cs typeface="TH SarabunPSK" pitchFamily="34" charset="-34"/>
                </a:rPr>
                <a:t>)</a:t>
              </a:r>
            </a:p>
            <a:p>
              <a:pPr lvl="0" algn="ctr" fontAlgn="base">
                <a:lnSpc>
                  <a:spcPct val="120000"/>
                </a:lnSpc>
                <a:spcBef>
                  <a:spcPct val="0"/>
                </a:spcBef>
                <a:spcAft>
                  <a:spcPts val="1000"/>
                </a:spcAft>
              </a:pPr>
              <a:r>
                <a:rPr lang="en-SG" dirty="0" smtClean="0">
                  <a:solidFill>
                    <a:srgbClr val="C00000"/>
                  </a:solidFill>
                  <a:latin typeface="Palatino Linotype" pitchFamily="18" charset="0"/>
                  <a:ea typeface="Arial" pitchFamily="34" charset="0"/>
                  <a:cs typeface="TH SarabunPSK" pitchFamily="34" charset="-34"/>
                </a:rPr>
                <a:t>Chair &amp; vice chair </a:t>
              </a:r>
              <a:r>
                <a:rPr lang="en-SG" dirty="0" smtClean="0">
                  <a:solidFill>
                    <a:srgbClr val="C00000"/>
                  </a:solidFill>
                  <a:latin typeface="Palatino Linotype" pitchFamily="18" charset="0"/>
                  <a:ea typeface="Arial" pitchFamily="34" charset="0"/>
                  <a:cs typeface="TH SarabunPSK" pitchFamily="34" charset="-34"/>
                </a:rPr>
                <a:t>              (</a:t>
              </a:r>
              <a:r>
                <a:rPr lang="en-SG" dirty="0" smtClean="0">
                  <a:solidFill>
                    <a:srgbClr val="C00000"/>
                  </a:solidFill>
                  <a:latin typeface="Palatino Linotype" pitchFamily="18" charset="0"/>
                  <a:ea typeface="Arial" pitchFamily="34" charset="0"/>
                  <a:cs typeface="TH SarabunPSK" pitchFamily="34" charset="-34"/>
                </a:rPr>
                <a:t>CCM members only); </a:t>
              </a:r>
            </a:p>
            <a:p>
              <a:pPr lvl="0" algn="ctr" fontAlgn="base">
                <a:lnSpc>
                  <a:spcPct val="120000"/>
                </a:lnSpc>
                <a:spcBef>
                  <a:spcPct val="0"/>
                </a:spcBef>
                <a:spcAft>
                  <a:spcPts val="1000"/>
                </a:spcAft>
              </a:pPr>
              <a:r>
                <a:rPr lang="en-SG" dirty="0" smtClean="0">
                  <a:solidFill>
                    <a:srgbClr val="C00000"/>
                  </a:solidFill>
                  <a:latin typeface="Palatino Linotype" pitchFamily="18" charset="0"/>
                  <a:ea typeface="Arial" pitchFamily="34" charset="0"/>
                  <a:cs typeface="TH SarabunPSK" pitchFamily="34" charset="-34"/>
                </a:rPr>
                <a:t>and at least 10 additional other members </a:t>
              </a:r>
            </a:p>
            <a:p>
              <a:pPr lvl="0" algn="ctr" fontAlgn="base">
                <a:lnSpc>
                  <a:spcPct val="120000"/>
                </a:lnSpc>
                <a:spcBef>
                  <a:spcPct val="0"/>
                </a:spcBef>
                <a:spcAft>
                  <a:spcPts val="1000"/>
                </a:spcAft>
              </a:pPr>
              <a:endParaRPr lang="en-SG" dirty="0" smtClean="0">
                <a:solidFill>
                  <a:srgbClr val="C00000"/>
                </a:solidFill>
                <a:latin typeface="Palatino Linotype" pitchFamily="18" charset="0"/>
                <a:ea typeface="Arial" pitchFamily="34" charset="0"/>
                <a:cs typeface="TH SarabunPSK" pitchFamily="34" charset="-34"/>
              </a:endParaRPr>
            </a:p>
          </p:txBody>
        </p:sp>
        <p:sp>
          <p:nvSpPr>
            <p:cNvPr id="20" name="ตัวเชื่อมต่อตรง 20"/>
            <p:cNvSpPr>
              <a:spLocks noChangeShapeType="1"/>
            </p:cNvSpPr>
            <p:nvPr/>
          </p:nvSpPr>
          <p:spPr bwMode="auto">
            <a:xfrm>
              <a:off x="11430" y="5309"/>
              <a:ext cx="3733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4000" b="1">
                <a:latin typeface="Palatino Linotype" pitchFamily="18" charset="0"/>
              </a:endParaRPr>
            </a:p>
          </p:txBody>
        </p:sp>
      </p:grpSp>
      <p:sp>
        <p:nvSpPr>
          <p:cNvPr id="16" name="TextBox 15"/>
          <p:cNvSpPr txBox="1"/>
          <p:nvPr/>
        </p:nvSpPr>
        <p:spPr>
          <a:xfrm>
            <a:off x="78378" y="119698"/>
            <a:ext cx="8686800" cy="461665"/>
          </a:xfrm>
          <a:prstGeom prst="rect">
            <a:avLst/>
          </a:prstGeom>
          <a:noFill/>
        </p:spPr>
        <p:txBody>
          <a:bodyPr wrap="square" rtlCol="0">
            <a:spAutoFit/>
          </a:bodyPr>
          <a:lstStyle/>
          <a:p>
            <a:pPr algn="ctr"/>
            <a:r>
              <a:rPr lang="en-US" sz="2400" b="1" dirty="0" smtClean="0">
                <a:solidFill>
                  <a:srgbClr val="C00000"/>
                </a:solidFill>
                <a:latin typeface="Palatino Linotype" pitchFamily="18" charset="0"/>
                <a:cs typeface="DilleniaUPC" pitchFamily="18" charset="-34"/>
              </a:rPr>
              <a:t>III. Revised Working </a:t>
            </a:r>
            <a:r>
              <a:rPr lang="en-US" sz="2400" b="1" dirty="0" smtClean="0">
                <a:solidFill>
                  <a:srgbClr val="C00000"/>
                </a:solidFill>
                <a:latin typeface="Palatino Linotype" pitchFamily="18" charset="0"/>
                <a:cs typeface="DilleniaUPC" pitchFamily="18" charset="-34"/>
              </a:rPr>
              <a:t>Structure of CCM </a:t>
            </a:r>
            <a:r>
              <a:rPr lang="en-US" sz="2400" b="1" dirty="0" smtClean="0">
                <a:solidFill>
                  <a:srgbClr val="C00000"/>
                </a:solidFill>
                <a:latin typeface="Palatino Linotype" pitchFamily="18" charset="0"/>
                <a:cs typeface="DilleniaUPC" pitchFamily="18" charset="-34"/>
              </a:rPr>
              <a:t>Thailand (Dec 2017)</a:t>
            </a:r>
            <a:endParaRPr lang="en-US" sz="2400" b="1" dirty="0">
              <a:solidFill>
                <a:srgbClr val="C00000"/>
              </a:solidFill>
              <a:latin typeface="Palatino Linotype" pitchFamily="18" charset="0"/>
              <a:cs typeface="DilleniaUPC" pitchFamily="18" charset="-3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9992"/>
            <a:ext cx="7886700" cy="745219"/>
          </a:xfrm>
        </p:spPr>
        <p:txBody>
          <a:bodyPr/>
          <a:lstStyle/>
          <a:p>
            <a:pPr algn="ctr"/>
            <a:r>
              <a:rPr lang="en-US" b="1" dirty="0" smtClean="0">
                <a:solidFill>
                  <a:srgbClr val="3333FF"/>
                </a:solidFill>
                <a:latin typeface="Palatino Linotype" pitchFamily="18" charset="0"/>
              </a:rPr>
              <a:t>Partnership Committee</a:t>
            </a:r>
            <a:endParaRPr lang="en-US" b="1" dirty="0">
              <a:solidFill>
                <a:srgbClr val="3333FF"/>
              </a:solidFill>
              <a:latin typeface="Palatino Linotype" pitchFamily="18" charset="0"/>
            </a:endParaRPr>
          </a:p>
        </p:txBody>
      </p:sp>
      <p:sp>
        <p:nvSpPr>
          <p:cNvPr id="3" name="Content Placeholder 2"/>
          <p:cNvSpPr>
            <a:spLocks noGrp="1"/>
          </p:cNvSpPr>
          <p:nvPr>
            <p:ph idx="1"/>
          </p:nvPr>
        </p:nvSpPr>
        <p:spPr>
          <a:xfrm>
            <a:off x="248193" y="1045023"/>
            <a:ext cx="8673737" cy="5434154"/>
          </a:xfrm>
        </p:spPr>
        <p:txBody>
          <a:bodyPr>
            <a:noAutofit/>
          </a:bodyPr>
          <a:lstStyle/>
          <a:p>
            <a:pPr lvl="0">
              <a:buNone/>
            </a:pPr>
            <a:r>
              <a:rPr lang="en-US" sz="2400" dirty="0" smtClean="0">
                <a:latin typeface="Palatino Linotype" pitchFamily="18" charset="0"/>
              </a:rPr>
              <a:t>   </a:t>
            </a:r>
            <a:r>
              <a:rPr lang="x-none" sz="2400" smtClean="0">
                <a:latin typeface="Palatino Linotype" pitchFamily="18" charset="0"/>
              </a:rPr>
              <a:t>To </a:t>
            </a:r>
            <a:r>
              <a:rPr lang="x-none" sz="2400" smtClean="0">
                <a:latin typeface="Palatino Linotype" pitchFamily="18" charset="0"/>
              </a:rPr>
              <a:t>ensure a strong engagement and enhance an effective communication among civil society including people living with diseases, key effected population and communities in the CCM in order to maximize the use of resources from the </a:t>
            </a:r>
            <a:r>
              <a:rPr lang="x-none" sz="2400" smtClean="0">
                <a:latin typeface="Palatino Linotype" pitchFamily="18" charset="0"/>
              </a:rPr>
              <a:t>Global </a:t>
            </a:r>
            <a:r>
              <a:rPr lang="x-none" sz="2400" smtClean="0">
                <a:latin typeface="Palatino Linotype" pitchFamily="18" charset="0"/>
              </a:rPr>
              <a:t>Fund</a:t>
            </a:r>
            <a:endParaRPr lang="en-US" sz="2400" dirty="0" smtClean="0">
              <a:latin typeface="Palatino Linotype" pitchFamily="18" charset="0"/>
            </a:endParaRPr>
          </a:p>
          <a:p>
            <a:pPr lvl="0"/>
            <a:r>
              <a:rPr lang="en-US" sz="2400" b="1" dirty="0" smtClean="0">
                <a:latin typeface="Palatino Linotype" pitchFamily="18" charset="0"/>
              </a:rPr>
              <a:t> </a:t>
            </a:r>
            <a:r>
              <a:rPr lang="en-US" sz="2400" b="1" dirty="0" smtClean="0">
                <a:solidFill>
                  <a:srgbClr val="3333FF"/>
                </a:solidFill>
                <a:latin typeface="Palatino Linotype" pitchFamily="18" charset="0"/>
              </a:rPr>
              <a:t>Responsibilities and Functions</a:t>
            </a:r>
          </a:p>
          <a:p>
            <a:pPr lvl="1"/>
            <a:r>
              <a:rPr lang="en-US" sz="2400" dirty="0" smtClean="0">
                <a:latin typeface="Palatino Linotype" pitchFamily="18" charset="0"/>
              </a:rPr>
              <a:t>Build capacity and prepare annual plans for CCM Partnership</a:t>
            </a:r>
          </a:p>
          <a:p>
            <a:pPr lvl="1"/>
            <a:r>
              <a:rPr lang="en-US" sz="2400" dirty="0" smtClean="0">
                <a:latin typeface="Palatino Linotype" pitchFamily="18" charset="0"/>
              </a:rPr>
              <a:t>Create </a:t>
            </a:r>
            <a:r>
              <a:rPr lang="en-US" sz="2400" dirty="0" smtClean="0">
                <a:latin typeface="Palatino Linotype" pitchFamily="18" charset="0"/>
              </a:rPr>
              <a:t>and maintain effective communication among CSOs including PLWD, KAP and communities, and NGOs.  </a:t>
            </a:r>
          </a:p>
          <a:p>
            <a:pPr lvl="1"/>
            <a:r>
              <a:rPr lang="en-US" sz="2400" dirty="0" smtClean="0">
                <a:latin typeface="Palatino Linotype" pitchFamily="18" charset="0"/>
              </a:rPr>
              <a:t>Provide guidance and recommendations for CCM actions</a:t>
            </a:r>
          </a:p>
          <a:p>
            <a:pPr lvl="1"/>
            <a:r>
              <a:rPr lang="x-none" sz="2400" smtClean="0">
                <a:latin typeface="Palatino Linotype" pitchFamily="18" charset="0"/>
              </a:rPr>
              <a:t>Provide </a:t>
            </a:r>
            <a:r>
              <a:rPr lang="x-none" sz="2400" smtClean="0">
                <a:latin typeface="Palatino Linotype" pitchFamily="18" charset="0"/>
              </a:rPr>
              <a:t>constituency consultations by seeking input and Report back to CCM / program stakeholders on progress, remaining issues, and additional follow-up required. </a:t>
            </a:r>
            <a:endParaRPr lang="en-US" sz="2400" dirty="0" smtClean="0">
              <a:latin typeface="Palatino Linotype" pitchFamily="18" charset="0"/>
            </a:endParaRPr>
          </a:p>
          <a:p>
            <a:pPr lvl="0"/>
            <a:endParaRPr lang="en-US" sz="2400" b="1" dirty="0" smtClean="0">
              <a:latin typeface="Palatino Linotype" pitchFamily="18" charset="0"/>
            </a:endParaRPr>
          </a:p>
          <a:p>
            <a:endParaRPr lang="en-US" sz="2400" dirty="0">
              <a:latin typeface="Palatino Linotyp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38130" y="2231032"/>
            <a:ext cx="6867740" cy="2395936"/>
          </a:xfrm>
          <a:prstGeom prst="rect">
            <a:avLst/>
          </a:prstGeom>
        </p:spPr>
      </p:pic>
    </p:spTree>
    <p:extLst>
      <p:ext uri="{BB962C8B-B14F-4D97-AF65-F5344CB8AC3E}">
        <p14:creationId xmlns:p14="http://schemas.microsoft.com/office/powerpoint/2010/main" xmlns="" val="426736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345</TotalTime>
  <Words>547</Words>
  <Application>Microsoft Office PowerPoint</Application>
  <PresentationFormat>On-screen Show (4:3)</PresentationFormat>
  <Paragraphs>57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Update: The Global Fund Activities               in Thailand </vt:lpstr>
      <vt:lpstr> </vt:lpstr>
      <vt:lpstr>II. Multicountry funding proposal</vt:lpstr>
      <vt:lpstr>Slide 4</vt:lpstr>
      <vt:lpstr>Partnership Committee</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CCM SEA Constituency Pre Board Meeting  Maldives, 7-8 November 2016</dc:title>
  <dc:creator>win10</dc:creator>
  <cp:lastModifiedBy>TOSHIBA</cp:lastModifiedBy>
  <cp:revision>38</cp:revision>
  <dcterms:created xsi:type="dcterms:W3CDTF">2016-11-06T10:52:09Z</dcterms:created>
  <dcterms:modified xsi:type="dcterms:W3CDTF">2018-04-22T12:51:12Z</dcterms:modified>
</cp:coreProperties>
</file>