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21"/>
  </p:notesMasterIdLst>
  <p:sldIdLst>
    <p:sldId id="267" r:id="rId2"/>
    <p:sldId id="256" r:id="rId3"/>
    <p:sldId id="299" r:id="rId4"/>
    <p:sldId id="258" r:id="rId5"/>
    <p:sldId id="293" r:id="rId6"/>
    <p:sldId id="257" r:id="rId7"/>
    <p:sldId id="287" r:id="rId8"/>
    <p:sldId id="301" r:id="rId9"/>
    <p:sldId id="386" r:id="rId10"/>
    <p:sldId id="319" r:id="rId11"/>
    <p:sldId id="387" r:id="rId12"/>
    <p:sldId id="305" r:id="rId13"/>
    <p:sldId id="378" r:id="rId14"/>
    <p:sldId id="306" r:id="rId15"/>
    <p:sldId id="289" r:id="rId16"/>
    <p:sldId id="345" r:id="rId17"/>
    <p:sldId id="298" r:id="rId18"/>
    <p:sldId id="297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1103" autoAdjust="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58700101375281E-2"/>
          <c:y val="0"/>
          <c:w val="0.86153669593159998"/>
          <c:h val="0.776040912467199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1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29-4443-98D1-5A1666480A8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29-4443-98D1-5A1666480A8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29-4443-98D1-5A1666480A8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29-4443-98D1-5A1666480A8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29-4443-98D1-5A1666480A8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29-4443-98D1-5A1666480A8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129-4443-98D1-5A1666480A81}"/>
              </c:ext>
            </c:extLst>
          </c:dPt>
          <c:dLbls>
            <c:dLbl>
              <c:idx val="4"/>
              <c:layout>
                <c:manualLayout>
                  <c:x val="0.11918356299212604"/>
                  <c:y val="-0.1028313790088964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29-4443-98D1-5A1666480A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NACO</c:v>
                </c:pt>
                <c:pt idx="1">
                  <c:v>Alliance India</c:v>
                </c:pt>
                <c:pt idx="2">
                  <c:v>SAATHI</c:v>
                </c:pt>
                <c:pt idx="3">
                  <c:v>CHAI</c:v>
                </c:pt>
                <c:pt idx="4">
                  <c:v>PLAN India</c:v>
                </c:pt>
                <c:pt idx="5">
                  <c:v>TISS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0.66000000000000114</c:v>
                </c:pt>
                <c:pt idx="1">
                  <c:v>0.13</c:v>
                </c:pt>
                <c:pt idx="2">
                  <c:v>7.0000000000000034E-2</c:v>
                </c:pt>
                <c:pt idx="3">
                  <c:v>2.6822558459422292E-2</c:v>
                </c:pt>
                <c:pt idx="4">
                  <c:v>9.0000000000000066E-2</c:v>
                </c:pt>
                <c:pt idx="5">
                  <c:v>2.3383768913342502E-2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129-4443-98D1-5A1666480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0.26844</cdr:x>
      <cdr:y>0</cdr:y>
    </cdr:from>
    <cdr:to>
      <cdr:x>0.75861</cdr:x>
      <cdr:y>0.15144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20046" y="0"/>
          <a:ext cx="2958195" cy="43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51331-6FF7-4C6B-BC2B-E8E85DE4AFD8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E328F-8711-4110-B4C8-DDF7720BF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63429-9F34-456E-B5FD-1FEFE1135572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56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4EDA7-FB86-41E5-94FD-AEA9D44FF8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9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76AC3-390B-4146-A7D2-964B2CE8C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07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E328F-8711-4110-B4C8-DDF7720BFB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41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4EDA7-FB86-41E5-94FD-AEA9D44FF8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4EDA7-FB86-41E5-94FD-AEA9D44FF8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8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54C25-B3FF-4602-918A-2909E10AD431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4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0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8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93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7947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45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245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79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0BE00D-2D43-49EB-9738-4B3E9B05A1F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60C70E-CF54-4298-B449-88B80C86A5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97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03" y="3326690"/>
            <a:ext cx="10713493" cy="19140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IMPLEMENTATION Status of “SAHAS” Global Fund Grant (2018-2021)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40"/>
            <a:ext cx="12192000" cy="2933699"/>
          </a:xfrm>
        </p:spPr>
      </p:pic>
    </p:spTree>
    <p:extLst>
      <p:ext uri="{BB962C8B-B14F-4D97-AF65-F5344CB8AC3E}">
        <p14:creationId xmlns:p14="http://schemas.microsoft.com/office/powerpoint/2010/main" val="2796326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809" y="188855"/>
            <a:ext cx="10780923" cy="1325563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/>
              <a:t>4. HIV-Hep C co infection- 5.72 </a:t>
            </a:r>
            <a:r>
              <a:rPr lang="en-IN" sz="3600" b="1" dirty="0" err="1"/>
              <a:t>mUSD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D48DF70-FCFD-4B1F-AD89-108402F7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7793" y="1600200"/>
            <a:ext cx="11093985" cy="4724400"/>
          </a:xfrm>
        </p:spPr>
        <p:txBody>
          <a:bodyPr>
            <a:normAutofit/>
          </a:bodyPr>
          <a:lstStyle/>
          <a:p>
            <a:r>
              <a:rPr lang="en-US" sz="2800" dirty="0"/>
              <a:t>Approx.  13 </a:t>
            </a:r>
            <a:r>
              <a:rPr lang="en-US" sz="2800" dirty="0" err="1"/>
              <a:t>lakh</a:t>
            </a:r>
            <a:r>
              <a:rPr lang="en-US" sz="2800" dirty="0"/>
              <a:t> PLHIVs in care to be screened  and treated </a:t>
            </a:r>
          </a:p>
          <a:p>
            <a:pPr>
              <a:buNone/>
            </a:pPr>
            <a:endParaRPr lang="en-US" sz="2800" dirty="0"/>
          </a:p>
          <a:p>
            <a:pPr algn="just"/>
            <a:r>
              <a:rPr lang="en-IN" dirty="0" smtClean="0"/>
              <a:t>NVHCP </a:t>
            </a:r>
            <a:r>
              <a:rPr lang="en-IN" dirty="0"/>
              <a:t>agreed to support for the drugs, confirmatory kits and Trainings.</a:t>
            </a:r>
          </a:p>
          <a:p>
            <a:pPr algn="just"/>
            <a:r>
              <a:rPr lang="en-IN" dirty="0"/>
              <a:t>NACO has provided their patient load data  for forecasting of Drugs &amp; Confirmatory kits and other consumables.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Budgeted amount to be </a:t>
            </a:r>
            <a:r>
              <a:rPr lang="en-US" sz="2800" dirty="0">
                <a:solidFill>
                  <a:srgbClr val="7030A0"/>
                </a:solidFill>
              </a:rPr>
              <a:t>reprogrammed</a:t>
            </a:r>
            <a:r>
              <a:rPr lang="en-US" sz="2800" dirty="0">
                <a:solidFill>
                  <a:srgbClr val="7030A0"/>
                </a:solidFill>
              </a:rPr>
              <a:t> as per </a:t>
            </a:r>
            <a:r>
              <a:rPr lang="en-US" sz="2800" dirty="0" err="1">
                <a:solidFill>
                  <a:srgbClr val="7030A0"/>
                </a:solidFill>
              </a:rPr>
              <a:t>programme</a:t>
            </a:r>
            <a:r>
              <a:rPr lang="en-US" sz="2800" dirty="0">
                <a:solidFill>
                  <a:srgbClr val="7030A0"/>
                </a:solidFill>
              </a:rPr>
              <a:t> need.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29" y="704850"/>
            <a:ext cx="9538771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5. Differentiated Care </a:t>
            </a:r>
            <a:r>
              <a:rPr lang="en-US" sz="3600" b="1" dirty="0" err="1"/>
              <a:t>Centres</a:t>
            </a:r>
            <a:r>
              <a:rPr lang="en-US" sz="3600" b="1" dirty="0"/>
              <a:t> -2.9 </a:t>
            </a:r>
            <a:r>
              <a:rPr lang="en-US" sz="3600" b="1" dirty="0" err="1"/>
              <a:t>mUSD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FDBD92C-100D-4FF8-B1B2-234961A1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796198" y="2068317"/>
            <a:ext cx="108956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Fifty  new </a:t>
            </a:r>
            <a:r>
              <a:rPr lang="en-US" sz="2800" dirty="0" err="1"/>
              <a:t>centres</a:t>
            </a:r>
            <a:r>
              <a:rPr lang="en-US" sz="2800" dirty="0"/>
              <a:t> has been proposed  in Q-4 and another Fifty new </a:t>
            </a:r>
            <a:r>
              <a:rPr lang="en-US" sz="2800" dirty="0" err="1"/>
              <a:t>centres</a:t>
            </a:r>
            <a:r>
              <a:rPr lang="en-US" sz="2800" dirty="0"/>
              <a:t> –Q5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World Bank has agreed to provide support for HR.</a:t>
            </a:r>
          </a:p>
          <a:p>
            <a:pPr>
              <a:buFont typeface="Arial" pitchFamily="34" charset="0"/>
              <a:buChar char="•"/>
            </a:pP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</a:rPr>
              <a:t>Budget in AAP not allocated. However identification of </a:t>
            </a:r>
            <a:r>
              <a:rPr lang="en-US" sz="2800" dirty="0" err="1">
                <a:solidFill>
                  <a:srgbClr val="7030A0"/>
                </a:solidFill>
              </a:rPr>
              <a:t>centres</a:t>
            </a:r>
            <a:r>
              <a:rPr lang="en-US" sz="2800" dirty="0">
                <a:solidFill>
                  <a:srgbClr val="7030A0"/>
                </a:solidFill>
              </a:rPr>
              <a:t> has been prepared </a:t>
            </a:r>
            <a:r>
              <a:rPr lang="en-US" sz="2600" dirty="0" smtClean="0">
                <a:solidFill>
                  <a:srgbClr val="7030A0"/>
                </a:solidFill>
              </a:rPr>
              <a:t>. Budget to be allocated to SACS in next FY AAP.</a:t>
            </a:r>
            <a:endParaRPr lang="en-US" sz="2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28" y="228600"/>
            <a:ext cx="9528672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 6. Evidence generation for policy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345ADE-8CF8-4077-934E-6D2B9D67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2198" y="1825625"/>
            <a:ext cx="10571602" cy="4351338"/>
          </a:xfrm>
        </p:spPr>
        <p:txBody>
          <a:bodyPr>
            <a:normAutofit/>
          </a:bodyPr>
          <a:lstStyle/>
          <a:p>
            <a:r>
              <a:rPr lang="en-US" sz="2800" dirty="0"/>
              <a:t>Continuation of studies and new studies proposed for evidence generation for policy change</a:t>
            </a:r>
          </a:p>
          <a:p>
            <a:endParaRPr lang="en-US" dirty="0"/>
          </a:p>
          <a:p>
            <a:r>
              <a:rPr lang="en-US" dirty="0"/>
              <a:t>Budget- 2.69 </a:t>
            </a:r>
            <a:r>
              <a:rPr lang="en-US" dirty="0" err="1"/>
              <a:t>mUSD</a:t>
            </a:r>
            <a:endParaRPr lang="en-US" dirty="0"/>
          </a:p>
          <a:p>
            <a:r>
              <a:rPr lang="en-US" sz="2800" dirty="0">
                <a:solidFill>
                  <a:srgbClr val="7030A0"/>
                </a:solidFill>
              </a:rPr>
              <a:t>Two studies budget and protocol is under examination by GF.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825" y="274638"/>
            <a:ext cx="11077575" cy="1143000"/>
          </a:xfrm>
        </p:spPr>
        <p:txBody>
          <a:bodyPr/>
          <a:lstStyle/>
          <a:p>
            <a:r>
              <a:rPr lang="en-US" b="1" dirty="0"/>
              <a:t>7. Digitalization of Records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95A4270-5A61-4730-8F50-C65C5124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04825" y="1600201"/>
            <a:ext cx="11353800" cy="2352674"/>
          </a:xfrm>
        </p:spPr>
        <p:txBody>
          <a:bodyPr/>
          <a:lstStyle/>
          <a:p>
            <a:r>
              <a:rPr lang="en-US" sz="2800" dirty="0" smtClean="0"/>
              <a:t>Proposal for procurement of Tablets for ART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 and ICTC along with routers is proposed in last quarter and first quarter of FY 19-20.</a:t>
            </a:r>
            <a:endParaRPr lang="en-US" sz="2800" dirty="0"/>
          </a:p>
          <a:p>
            <a:r>
              <a:rPr lang="en-IN" sz="2800" dirty="0" smtClean="0">
                <a:solidFill>
                  <a:srgbClr val="7030A0"/>
                </a:solidFill>
              </a:rPr>
              <a:t>Allocation of </a:t>
            </a:r>
            <a:r>
              <a:rPr lang="en-IN" sz="2800" dirty="0">
                <a:solidFill>
                  <a:srgbClr val="7030A0"/>
                </a:solidFill>
              </a:rPr>
              <a:t>f</a:t>
            </a:r>
            <a:r>
              <a:rPr lang="en-IN" sz="2800" dirty="0" smtClean="0">
                <a:solidFill>
                  <a:srgbClr val="7030A0"/>
                </a:solidFill>
              </a:rPr>
              <a:t>unds </a:t>
            </a:r>
            <a:r>
              <a:rPr lang="en-IN" sz="2800" dirty="0">
                <a:solidFill>
                  <a:srgbClr val="7030A0"/>
                </a:solidFill>
              </a:rPr>
              <a:t>in GIA ( AAP) for local procurement </a:t>
            </a:r>
            <a:r>
              <a:rPr lang="en-IN" sz="2800" dirty="0" smtClean="0">
                <a:solidFill>
                  <a:srgbClr val="7030A0"/>
                </a:solidFill>
              </a:rPr>
              <a:t>has been recommended.</a:t>
            </a:r>
            <a:endParaRPr lang="en-IN" sz="2800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6A9F2-4E90-443B-8D91-7085B349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228600"/>
            <a:ext cx="11382375" cy="1143000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/>
              <a:t>8. NPMU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A67E6DA-F945-413D-A30A-5308E188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4E2B0E-D4C6-4B1C-A3ED-1A7404F1E6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849" y="1371601"/>
            <a:ext cx="11544301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/>
              <a:t>National Program Management Unit to  oversight and manage smooth implementation of HIV Global Fund grant.</a:t>
            </a:r>
          </a:p>
          <a:p>
            <a:pPr marL="0" indent="0">
              <a:buNone/>
            </a:pPr>
            <a:r>
              <a:rPr lang="en-IN" sz="2800" dirty="0"/>
              <a:t>The Unit comprises of 4 consultants- </a:t>
            </a:r>
          </a:p>
          <a:p>
            <a:pPr lvl="1"/>
            <a:r>
              <a:rPr lang="en-IN" sz="2000" dirty="0"/>
              <a:t>Grant Program Manager</a:t>
            </a:r>
          </a:p>
          <a:p>
            <a:pPr lvl="1"/>
            <a:r>
              <a:rPr lang="en-IN" sz="2000" dirty="0"/>
              <a:t>M&amp;E consultant </a:t>
            </a:r>
          </a:p>
          <a:p>
            <a:pPr lvl="1"/>
            <a:r>
              <a:rPr lang="en-IN" sz="2000" dirty="0"/>
              <a:t>Finance consultant </a:t>
            </a:r>
          </a:p>
          <a:p>
            <a:pPr lvl="1"/>
            <a:r>
              <a:rPr lang="en-IN" sz="2000" dirty="0"/>
              <a:t>Grant coordinator </a:t>
            </a:r>
          </a:p>
          <a:p>
            <a:pPr marL="0" indent="0">
              <a:buNone/>
            </a:pPr>
            <a:r>
              <a:rPr lang="en-IN" sz="2800" dirty="0"/>
              <a:t>Budget - 1.38 </a:t>
            </a:r>
            <a:r>
              <a:rPr lang="en-IN" sz="2800" dirty="0" err="1"/>
              <a:t>mUSD</a:t>
            </a:r>
            <a:r>
              <a:rPr lang="en-IN" sz="2800" dirty="0"/>
              <a:t>  </a:t>
            </a:r>
          </a:p>
          <a:p>
            <a:pPr marL="0" indent="0">
              <a:buNone/>
            </a:pPr>
            <a:r>
              <a:rPr lang="en-IN" sz="2800" dirty="0" smtClean="0">
                <a:solidFill>
                  <a:srgbClr val="7030A0"/>
                </a:solidFill>
              </a:rPr>
              <a:t>Screening </a:t>
            </a:r>
            <a:r>
              <a:rPr lang="en-IN" sz="2800" dirty="0">
                <a:solidFill>
                  <a:srgbClr val="7030A0"/>
                </a:solidFill>
              </a:rPr>
              <a:t>committee approval has been received. Offer letter to be given to the  selected candidates</a:t>
            </a:r>
          </a:p>
          <a:p>
            <a:pPr marL="0" indent="0">
              <a:buNone/>
            </a:pPr>
            <a:endParaRPr lang="en-IN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80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52400"/>
            <a:ext cx="11268075" cy="655320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/>
              <a:t>9. Community Based Screening (Non TI) 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6448EC-37CC-4432-A4A4-E38DC834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11315700" cy="16002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List </a:t>
            </a:r>
            <a:r>
              <a:rPr lang="en-US" sz="2800" dirty="0"/>
              <a:t>of 50 districts identified by the programme has been shared with States for Confirmation </a:t>
            </a:r>
          </a:p>
          <a:p>
            <a:pPr lvl="1"/>
            <a:r>
              <a:rPr lang="en-IN" sz="2800" dirty="0" smtClean="0">
                <a:solidFill>
                  <a:srgbClr val="7030A0"/>
                </a:solidFill>
              </a:rPr>
              <a:t>Allocation of </a:t>
            </a:r>
            <a:r>
              <a:rPr lang="en-IN" sz="2800" dirty="0">
                <a:solidFill>
                  <a:srgbClr val="7030A0"/>
                </a:solidFill>
              </a:rPr>
              <a:t>Funds in GIA ( AAP) for local procurement in </a:t>
            </a:r>
            <a:r>
              <a:rPr lang="en-IN" sz="2800" dirty="0" smtClean="0">
                <a:solidFill>
                  <a:srgbClr val="7030A0"/>
                </a:solidFill>
              </a:rPr>
              <a:t>AAP has been recommended.</a:t>
            </a:r>
            <a:endParaRPr lang="en-IN" sz="2800" dirty="0">
              <a:solidFill>
                <a:srgbClr val="7030A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57249" y="2438400"/>
          <a:ext cx="10839451" cy="40870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855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9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9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41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Activity 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Y1 Unit Cost (Payment Currency)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Q4 Quantity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Q4 Cash Outflow (Grant Currency)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Demand Generation through Folk media and street plays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20,000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 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15,385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Cold Chain Boxes for Community Navigator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3,000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4,000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184,615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Training and dissemination workshop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1,487,000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   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22,877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Cost of travel to Community Navigators to </a:t>
                      </a:r>
                      <a:r>
                        <a:rPr lang="en-US" sz="1200" u="none" strike="noStrike" dirty="0" err="1">
                          <a:effectLst/>
                        </a:rPr>
                        <a:t>govt</a:t>
                      </a:r>
                      <a:r>
                        <a:rPr lang="en-US" sz="1200" u="none" strike="noStrike" dirty="0">
                          <a:effectLst/>
                        </a:rPr>
                        <a:t> hospital for weekly disposal of used kits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 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48,000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36,923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Tablets for field </a:t>
                      </a:r>
                      <a:r>
                        <a:rPr lang="en-US" sz="1200" u="none" strike="noStrike" dirty="0" err="1">
                          <a:effectLst/>
                        </a:rPr>
                        <a:t>cooridnators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6,000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  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9,231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Development of online tool for reporting by FC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1,600,000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Internet for tablets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600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  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923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Salary of Field coordinator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  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15,385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Incentive for screening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   20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120,000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36,923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Incentive for linking of reactive cases with ICTC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100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6,000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9,231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Incentive for referral by clients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 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24,000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3,692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 Incentive for reactive referral by clients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 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1,200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  923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Community Based Testing - Cold Chain Box (Buffer at ICTC)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3,000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                500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23,077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Refrigeration units  - Community Based testing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Cost of </a:t>
                      </a:r>
                      <a:r>
                        <a:rPr lang="en-US" sz="1200" u="none" strike="noStrike" dirty="0" err="1">
                          <a:effectLst/>
                        </a:rPr>
                        <a:t>Hypochloride</a:t>
                      </a:r>
                      <a:r>
                        <a:rPr lang="en-US" sz="1200" u="none" strike="noStrike" dirty="0">
                          <a:effectLst/>
                        </a:rPr>
                        <a:t> solution for disposal of used kits to Community Navigators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                 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           48,000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           36,923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74638"/>
            <a:ext cx="10963275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10. HIV Self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777FFC-7CF7-4634-A4D1-796C4522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7175" y="1524000"/>
            <a:ext cx="11630025" cy="4953000"/>
          </a:xfrm>
        </p:spPr>
        <p:txBody>
          <a:bodyPr>
            <a:normAutofit/>
          </a:bodyPr>
          <a:lstStyle/>
          <a:p>
            <a:pPr marL="834390" lvl="1" indent="-514350">
              <a:buFont typeface="+mj-lt"/>
              <a:buAutoNum type="arabicPeriod"/>
            </a:pPr>
            <a:r>
              <a:rPr lang="en-US" sz="2800" dirty="0"/>
              <a:t>Second meeting of Technical Advisory Group on HIV self testing - 3rd Aug 2018</a:t>
            </a:r>
          </a:p>
          <a:p>
            <a:pPr lvl="3"/>
            <a:r>
              <a:rPr lang="en-US" sz="2400" dirty="0"/>
              <a:t>Reviewed the protocol developed by ICMR-NARI, for prospective evaluation study to assess the “Accuracy (sensitivity and specificity) of self-screening for HIV-1 and HIV-2 antibody in oral fluid. </a:t>
            </a:r>
          </a:p>
          <a:p>
            <a:pPr lvl="3"/>
            <a:r>
              <a:rPr lang="en-US" sz="2400" dirty="0"/>
              <a:t>Minutes of the meeting has been shared with TAG </a:t>
            </a:r>
          </a:p>
          <a:p>
            <a:pPr lvl="3"/>
            <a:r>
              <a:rPr lang="en-US" sz="2400" dirty="0"/>
              <a:t>Awaiting comments from TAG on the protocol</a:t>
            </a:r>
          </a:p>
          <a:p>
            <a:pPr lvl="3">
              <a:buNone/>
            </a:pPr>
            <a:endParaRPr lang="en-US" sz="2600" dirty="0"/>
          </a:p>
          <a:p>
            <a:pPr marL="560070" indent="-514350">
              <a:buFont typeface="+mj-lt"/>
              <a:buAutoNum type="arabicPeriod" startAt="2"/>
            </a:pPr>
            <a:r>
              <a:rPr lang="en-US" sz="2800" dirty="0">
                <a:solidFill>
                  <a:srgbClr val="7030A0"/>
                </a:solidFill>
              </a:rPr>
              <a:t>Third meeting of Technical Advisory Group on HIV self testing to be scheduled </a:t>
            </a:r>
          </a:p>
        </p:txBody>
      </p:sp>
    </p:spTree>
    <p:extLst>
      <p:ext uri="{BB962C8B-B14F-4D97-AF65-F5344CB8AC3E}">
        <p14:creationId xmlns:p14="http://schemas.microsoft.com/office/powerpoint/2010/main" val="346324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80379"/>
              </p:ext>
            </p:extLst>
          </p:nvPr>
        </p:nvGraphicFramePr>
        <p:xfrm>
          <a:off x="376518" y="1333220"/>
          <a:ext cx="11672047" cy="451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7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8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3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39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73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Baseline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Achievement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 2018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185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Number of people who were tested for HIV and received their results during the reporting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 </a:t>
                      </a:r>
                      <a:r>
                        <a:rPr lang="en-US" dirty="0" err="1"/>
                        <a:t>crore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3.1 </a:t>
                      </a:r>
                      <a:r>
                        <a:rPr lang="en-US" sz="1800" dirty="0" err="1">
                          <a:effectLst/>
                        </a:rPr>
                        <a:t>crores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IN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5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Percentage of HMIS or other routine reporting units submitting timely reports according to national guidelines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8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Percentage of people living with HIV and on ART, who have a suppressed viral load at 12 months (&lt;1000 copies/ml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captured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87275" y="423853"/>
            <a:ext cx="11585985" cy="684186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b="1" dirty="0">
                <a:solidFill>
                  <a:schemeClr val="bg1"/>
                </a:solidFill>
              </a:rPr>
              <a:t>Performance Framework (PF)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Disproportionate allocation of Funds under AAP</a:t>
            </a:r>
          </a:p>
          <a:p>
            <a:r>
              <a:rPr lang="en-US" sz="2800" dirty="0"/>
              <a:t>Anticipated savings under </a:t>
            </a:r>
            <a:r>
              <a:rPr lang="en-US" sz="2800" dirty="0" err="1"/>
              <a:t>Hep</a:t>
            </a:r>
            <a:r>
              <a:rPr lang="en-US" sz="2800" dirty="0"/>
              <a:t>-C component</a:t>
            </a:r>
          </a:p>
          <a:p>
            <a:r>
              <a:rPr lang="en-US" sz="2800" dirty="0"/>
              <a:t>Anticipated savings due to </a:t>
            </a:r>
            <a:r>
              <a:rPr lang="en-US" sz="2800" dirty="0" smtClean="0"/>
              <a:t>delay in  procurement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		</a:t>
            </a:r>
            <a:r>
              <a:rPr lang="en-US" sz="6600" dirty="0"/>
              <a:t>Thank You..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958300"/>
              </p:ext>
            </p:extLst>
          </p:nvPr>
        </p:nvGraphicFramePr>
        <p:xfrm>
          <a:off x="276447" y="1371600"/>
          <a:ext cx="11344939" cy="4422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76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8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9247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Program Title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“SAHAS” (Strategic Augmentation of HIV/AIDS services)</a:t>
                      </a: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7341">
                <a:tc>
                  <a:txBody>
                    <a:bodyPr/>
                    <a:lstStyle/>
                    <a:p>
                      <a:r>
                        <a:rPr lang="en-US" sz="2000" b="1" dirty="0"/>
                        <a:t>Grant Name and Number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IND-H-NACO-1566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7341">
                <a:tc>
                  <a:txBody>
                    <a:bodyPr/>
                    <a:lstStyle/>
                    <a:p>
                      <a:r>
                        <a:rPr lang="en-US" sz="2000" b="1" dirty="0"/>
                        <a:t>Grant Amount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US$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102.3 million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7341">
                <a:tc>
                  <a:txBody>
                    <a:bodyPr/>
                    <a:lstStyle/>
                    <a:p>
                      <a:r>
                        <a:rPr lang="en-US" sz="2000" b="1" dirty="0"/>
                        <a:t>Implementation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  <a:r>
                        <a:rPr lang="en-US" sz="2000" baseline="30000" dirty="0"/>
                        <a:t>st</a:t>
                      </a:r>
                      <a:r>
                        <a:rPr lang="en-US" sz="2000" dirty="0"/>
                        <a:t> Jan 2018 to 31 March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9005">
                <a:tc>
                  <a:txBody>
                    <a:bodyPr/>
                    <a:lstStyle/>
                    <a:p>
                      <a:r>
                        <a:rPr lang="en-US" sz="2000" b="1" dirty="0"/>
                        <a:t>Principal</a:t>
                      </a:r>
                      <a:r>
                        <a:rPr lang="en-US" sz="2000" b="1" baseline="0" dirty="0"/>
                        <a:t> Recipient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Department of Economic Affairs             </a:t>
                      </a:r>
                    </a:p>
                    <a:p>
                      <a:r>
                        <a:rPr lang="en-US" sz="2000" dirty="0"/>
                        <a:t> ( Implementation through</a:t>
                      </a:r>
                      <a:r>
                        <a:rPr lang="en-US" sz="2000" baseline="0" dirty="0"/>
                        <a:t> NACO) 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79899" y="82323"/>
            <a:ext cx="12112102" cy="991875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bg1"/>
                </a:solidFill>
              </a:rPr>
              <a:t> SAHAS Grant  Details </a:t>
            </a:r>
          </a:p>
        </p:txBody>
      </p:sp>
    </p:spTree>
    <p:extLst>
      <p:ext uri="{BB962C8B-B14F-4D97-AF65-F5344CB8AC3E}">
        <p14:creationId xmlns:p14="http://schemas.microsoft.com/office/powerpoint/2010/main" val="403900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27522223"/>
              </p:ext>
            </p:extLst>
          </p:nvPr>
        </p:nvGraphicFramePr>
        <p:xfrm>
          <a:off x="549507" y="1221945"/>
          <a:ext cx="481688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800" y="695878"/>
            <a:ext cx="61566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HIV Grant Budget distribution ( in %)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401437" y="636695"/>
            <a:ext cx="5727700" cy="608213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500" b="1" dirty="0"/>
              <a:t>1</a:t>
            </a:r>
            <a:r>
              <a:rPr lang="en-US" sz="1800" b="1" dirty="0">
                <a:solidFill>
                  <a:srgbClr val="7030A0"/>
                </a:solidFill>
              </a:rPr>
              <a:t>. </a:t>
            </a:r>
            <a:r>
              <a:rPr lang="en-US" sz="1600" b="1" dirty="0">
                <a:solidFill>
                  <a:srgbClr val="7030A0"/>
                </a:solidFill>
              </a:rPr>
              <a:t>Plan India  (</a:t>
            </a:r>
            <a:r>
              <a:rPr lang="en-IN" sz="1600" b="1" dirty="0">
                <a:solidFill>
                  <a:srgbClr val="7030A0"/>
                </a:solidFill>
              </a:rPr>
              <a:t>17.38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mUSD</a:t>
            </a:r>
            <a:r>
              <a:rPr lang="en-IN" sz="1600" b="1" dirty="0">
                <a:solidFill>
                  <a:srgbClr val="FF0000"/>
                </a:solidFill>
              </a:rPr>
              <a:t>) </a:t>
            </a:r>
          </a:p>
          <a:p>
            <a:pPr marL="342900" lvl="1" indent="-342900"/>
            <a:r>
              <a:rPr lang="en-US" sz="1600" b="1" dirty="0"/>
              <a:t>Elimination of Mother to child transmission of HIV &amp; Syphilis-( 8.0 </a:t>
            </a:r>
            <a:r>
              <a:rPr lang="en-US" sz="1600" b="1" dirty="0" err="1"/>
              <a:t>mUSD</a:t>
            </a:r>
            <a:r>
              <a:rPr lang="en-US" sz="1600" b="1" dirty="0"/>
              <a:t>)</a:t>
            </a:r>
          </a:p>
          <a:p>
            <a:pPr marL="342900" lvl="1" indent="-342900"/>
            <a:r>
              <a:rPr lang="en-IN" sz="1600" b="1" dirty="0"/>
              <a:t>Capacity Building of ANM, ICTC&amp; ART Counsellors (3.4 </a:t>
            </a:r>
            <a:r>
              <a:rPr lang="en-IN" sz="1600" b="1" dirty="0" err="1"/>
              <a:t>mUSD</a:t>
            </a:r>
            <a:r>
              <a:rPr lang="en-IN" sz="1600" b="1" dirty="0"/>
              <a:t>)</a:t>
            </a:r>
          </a:p>
          <a:p>
            <a:pPr marL="0" lvl="1" indent="0">
              <a:buNone/>
            </a:pPr>
            <a:r>
              <a:rPr lang="en-IN" sz="1600" b="1" dirty="0"/>
              <a:t>         </a:t>
            </a:r>
            <a:r>
              <a:rPr lang="en-IN" sz="1600" b="1" i="1" dirty="0"/>
              <a:t>SR- TISS</a:t>
            </a:r>
          </a:p>
          <a:p>
            <a:pPr marL="342900" lvl="1" indent="-342900"/>
            <a:r>
              <a:rPr lang="en-IN" sz="1600" b="1" dirty="0"/>
              <a:t>Supply Chain Management of ARV </a:t>
            </a:r>
            <a:r>
              <a:rPr lang="en-IN" sz="1600" b="1" dirty="0" err="1"/>
              <a:t>drus</a:t>
            </a:r>
            <a:r>
              <a:rPr lang="en-IN" sz="1600" b="1" dirty="0"/>
              <a:t> &amp; testing Kits- (5.7 </a:t>
            </a:r>
            <a:r>
              <a:rPr lang="en-IN" sz="1600" b="1" dirty="0" err="1"/>
              <a:t>mUSD</a:t>
            </a:r>
            <a:r>
              <a:rPr lang="en-IN" sz="1600" b="1" dirty="0"/>
              <a:t>) </a:t>
            </a:r>
          </a:p>
          <a:p>
            <a:pPr marL="0" lvl="1" indent="0">
              <a:buNone/>
            </a:pPr>
            <a:r>
              <a:rPr lang="en-IN" sz="1600" b="1" dirty="0"/>
              <a:t>         </a:t>
            </a:r>
            <a:r>
              <a:rPr lang="en-IN" sz="1600" b="1" i="1" dirty="0"/>
              <a:t>SR – JSI, TCI Express </a:t>
            </a:r>
          </a:p>
          <a:p>
            <a:pPr marL="0" indent="0">
              <a:buNone/>
            </a:pPr>
            <a:r>
              <a:rPr lang="en-US" sz="1600" b="1" dirty="0"/>
              <a:t>2</a:t>
            </a:r>
            <a:r>
              <a:rPr lang="en-US" sz="1600" b="1" dirty="0">
                <a:solidFill>
                  <a:srgbClr val="FF0000"/>
                </a:solidFill>
              </a:rPr>
              <a:t>.  </a:t>
            </a:r>
            <a:r>
              <a:rPr lang="en-US" sz="1600" b="1" dirty="0">
                <a:solidFill>
                  <a:srgbClr val="7030A0"/>
                </a:solidFill>
              </a:rPr>
              <a:t>Solidarity and Action Against The HIV Infection in India (SAATHII)  (</a:t>
            </a:r>
            <a:r>
              <a:rPr lang="en-IN" sz="1600" b="1" dirty="0">
                <a:solidFill>
                  <a:srgbClr val="7030A0"/>
                </a:solidFill>
              </a:rPr>
              <a:t>10.371 </a:t>
            </a:r>
            <a:r>
              <a:rPr lang="en-US" sz="1600" b="1" dirty="0" err="1">
                <a:solidFill>
                  <a:srgbClr val="7030A0"/>
                </a:solidFill>
              </a:rPr>
              <a:t>mUSD</a:t>
            </a:r>
            <a:r>
              <a:rPr lang="en-IN" sz="1600" b="1" dirty="0">
                <a:solidFill>
                  <a:srgbClr val="7030A0"/>
                </a:solidFill>
              </a:rPr>
              <a:t>)</a:t>
            </a:r>
          </a:p>
          <a:p>
            <a:r>
              <a:rPr lang="en-IN" sz="1600" b="1" dirty="0"/>
              <a:t>  </a:t>
            </a:r>
            <a:r>
              <a:rPr lang="en-US" sz="1600" b="1" dirty="0"/>
              <a:t>Elimination of Mother to child transmission of HIV &amp; Syphilis -7.0</a:t>
            </a:r>
          </a:p>
          <a:p>
            <a:r>
              <a:rPr lang="en-IN" sz="1600" b="1" dirty="0"/>
              <a:t> Blended Clinical trainings (3.37 </a:t>
            </a:r>
            <a:r>
              <a:rPr lang="en-IN" sz="1600" b="1" dirty="0" err="1"/>
              <a:t>mUSD</a:t>
            </a:r>
            <a:r>
              <a:rPr lang="en-IN" sz="1600" b="1" dirty="0"/>
              <a:t>)</a:t>
            </a:r>
          </a:p>
          <a:p>
            <a:pPr marL="0" indent="0">
              <a:buNone/>
            </a:pPr>
            <a:r>
              <a:rPr lang="en-IN" sz="1600" b="1" i="1" dirty="0"/>
              <a:t>Technology partner –K-</a:t>
            </a:r>
            <a:r>
              <a:rPr lang="en-IN" sz="1600" b="1" i="1" dirty="0" err="1"/>
              <a:t>nomics</a:t>
            </a:r>
            <a:r>
              <a:rPr lang="en-IN" sz="1600" b="1" i="1" dirty="0"/>
              <a:t>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7030A0"/>
                </a:solidFill>
              </a:rPr>
              <a:t>3. India HIV/AIDS Alliance (</a:t>
            </a:r>
            <a:r>
              <a:rPr lang="en-IN" sz="1600" b="1" dirty="0">
                <a:solidFill>
                  <a:srgbClr val="7030A0"/>
                </a:solidFill>
              </a:rPr>
              <a:t>20.566  </a:t>
            </a:r>
            <a:r>
              <a:rPr lang="en-US" sz="1600" b="1" dirty="0" err="1">
                <a:solidFill>
                  <a:srgbClr val="7030A0"/>
                </a:solidFill>
              </a:rPr>
              <a:t>mUSD</a:t>
            </a:r>
            <a:r>
              <a:rPr lang="en-US" sz="1600" b="1" dirty="0">
                <a:solidFill>
                  <a:srgbClr val="7030A0"/>
                </a:solidFill>
              </a:rPr>
              <a:t>)</a:t>
            </a:r>
            <a:endParaRPr lang="en-IN" sz="1600" b="1" dirty="0">
              <a:solidFill>
                <a:srgbClr val="7030A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1600" b="1" dirty="0"/>
              <a:t>Access to Comprehensive Care and Support services for PLHIV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</a:rPr>
              <a:t>4. William J Clinton Foundation (CHAI)</a:t>
            </a:r>
            <a:r>
              <a:rPr lang="en-IN" sz="1600" b="1" dirty="0">
                <a:solidFill>
                  <a:srgbClr val="7030A0"/>
                </a:solidFill>
              </a:rPr>
              <a:t> (3.942 </a:t>
            </a:r>
            <a:r>
              <a:rPr lang="en-US" sz="1600" b="1" dirty="0" err="1">
                <a:solidFill>
                  <a:srgbClr val="7030A0"/>
                </a:solidFill>
              </a:rPr>
              <a:t>mUSD</a:t>
            </a:r>
            <a:r>
              <a:rPr lang="en-US" sz="1600" b="1" dirty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b="1" dirty="0"/>
              <a:t> Integrating IT &amp;  M&amp;E systems Of  NACO</a:t>
            </a:r>
          </a:p>
          <a:p>
            <a:pPr marL="457200" lvl="1" indent="0">
              <a:buNone/>
            </a:pPr>
            <a:endParaRPr lang="en-IN" sz="1400" b="1" dirty="0"/>
          </a:p>
          <a:p>
            <a:pPr lvl="1"/>
            <a:endParaRPr lang="en-IN" sz="1500" dirty="0"/>
          </a:p>
          <a:p>
            <a:pPr lvl="1"/>
            <a:endParaRPr lang="en-IN" sz="1500" b="1" dirty="0">
              <a:solidFill>
                <a:srgbClr val="002060"/>
              </a:solidFill>
            </a:endParaRPr>
          </a:p>
          <a:p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8301" y="5280012"/>
            <a:ext cx="5727700" cy="10156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/>
              <a:t> 		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“SAHAS” 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Augmentation of HIV AIDS Services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AIDS Control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( 102.3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856" y="4637500"/>
            <a:ext cx="4653131" cy="341632"/>
          </a:xfrm>
          <a:prstGeom prst="rect">
            <a:avLst/>
          </a:prstGeom>
          <a:solidFill>
            <a:srgbClr val="0F3AB5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dirty="0">
                <a:solidFill>
                  <a:schemeClr val="bg1"/>
                </a:solidFill>
              </a:rPr>
              <a:t>Government  Principal Recipient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538" y="25422"/>
            <a:ext cx="6461762" cy="614701"/>
          </a:xfrm>
          <a:prstGeom prst="rect">
            <a:avLst/>
          </a:prstGeom>
          <a:solidFill>
            <a:srgbClr val="0F3AB5"/>
          </a:solidFill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en-IN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 Allocation  155 </a:t>
            </a:r>
            <a:r>
              <a:rPr lang="en-US" sz="21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USD</a:t>
            </a:r>
            <a:r>
              <a:rPr lang="en-IN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59224" y="10740"/>
            <a:ext cx="5730238" cy="644067"/>
          </a:xfrm>
          <a:prstGeom prst="rect">
            <a:avLst/>
          </a:prstGeom>
          <a:solidFill>
            <a:srgbClr val="0F3AB5"/>
          </a:solidFill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Government  Principal Recipient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4A7924-CAB2-483A-AF0F-0729206C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95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587331"/>
              </p:ext>
            </p:extLst>
          </p:nvPr>
        </p:nvGraphicFramePr>
        <p:xfrm>
          <a:off x="467141" y="1152938"/>
          <a:ext cx="11568221" cy="182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3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2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/>
                        <a:t>Grant Details  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/>
                        <a:t>Figures in </a:t>
                      </a:r>
                      <a:r>
                        <a:rPr lang="en-US" sz="2800" kern="1200" dirty="0" err="1"/>
                        <a:t>mUSD</a:t>
                      </a:r>
                      <a:r>
                        <a:rPr lang="en-US" sz="2800" kern="1200" dirty="0"/>
                        <a:t> 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0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Total Grant ( Jan 2018-March 2021)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102.3 </a:t>
                      </a:r>
                      <a:r>
                        <a:rPr lang="en-US" sz="2400" kern="1200" dirty="0" err="1"/>
                        <a:t>mUSD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0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Disbursement made by GF (as on September 2018)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817444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</a:rPr>
              <a:t>SAHAS Grant Status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B431D2D3-6602-40AE-B943-B48E43EAB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4839"/>
              </p:ext>
            </p:extLst>
          </p:nvPr>
        </p:nvGraphicFramePr>
        <p:xfrm>
          <a:off x="467143" y="3442446"/>
          <a:ext cx="11541244" cy="264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8559">
                  <a:extLst>
                    <a:ext uri="{9D8B030D-6E8A-4147-A177-3AD203B41FA5}">
                      <a16:colId xmlns:a16="http://schemas.microsoft.com/office/drawing/2014/main" xmlns="" val="506196245"/>
                    </a:ext>
                  </a:extLst>
                </a:gridCol>
                <a:gridCol w="4292685">
                  <a:extLst>
                    <a:ext uri="{9D8B030D-6E8A-4147-A177-3AD203B41FA5}">
                      <a16:colId xmlns:a16="http://schemas.microsoft.com/office/drawing/2014/main" xmlns="" val="1137189131"/>
                    </a:ext>
                  </a:extLst>
                </a:gridCol>
              </a:tblGrid>
              <a:tr h="649208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+mn-lt"/>
                        </a:rPr>
                        <a:t> </a:t>
                      </a:r>
                      <a:r>
                        <a:rPr lang="en-IN" sz="2800" dirty="0">
                          <a:latin typeface="+mn-lt"/>
                        </a:rPr>
                        <a:t>Expenditure</a:t>
                      </a:r>
                      <a:r>
                        <a:rPr lang="en-IN" sz="2800" dirty="0"/>
                        <a:t>  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/>
                        <a:t>Figures in </a:t>
                      </a:r>
                      <a:r>
                        <a:rPr lang="en-IN" sz="2800" dirty="0" err="1"/>
                        <a:t>mUSD</a:t>
                      </a:r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303703"/>
                  </a:ext>
                </a:extLst>
              </a:tr>
              <a:tr h="5841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Expenditure up to 30</a:t>
                      </a:r>
                      <a:r>
                        <a:rPr lang="en-US" sz="2400" kern="1200" baseline="30000" dirty="0"/>
                        <a:t>st</a:t>
                      </a:r>
                      <a:r>
                        <a:rPr lang="en-US" sz="2400" kern="1200" baseline="0" dirty="0"/>
                        <a:t> Sept 2018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.7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234598551"/>
                  </a:ext>
                </a:extLst>
              </a:tr>
              <a:tr h="704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Committed Expenditure </a:t>
                      </a:r>
                      <a:r>
                        <a:rPr lang="en-US" sz="2400" kern="1200" dirty="0" err="1"/>
                        <a:t>upto</a:t>
                      </a:r>
                      <a:r>
                        <a:rPr lang="en-US" sz="2400" kern="1200" dirty="0"/>
                        <a:t> 31</a:t>
                      </a:r>
                      <a:r>
                        <a:rPr lang="en-US" sz="2400" kern="1200" baseline="30000" dirty="0"/>
                        <a:t>st</a:t>
                      </a:r>
                      <a:r>
                        <a:rPr lang="en-US" sz="2400" kern="1200" dirty="0"/>
                        <a:t>  Dec 2018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416100916"/>
                  </a:ext>
                </a:extLst>
              </a:tr>
              <a:tr h="704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1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E644569-E52B-46CD-AEBD-AC32C428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5</a:t>
            </a:fld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8191253"/>
              </p:ext>
            </p:extLst>
          </p:nvPr>
        </p:nvGraphicFramePr>
        <p:xfrm>
          <a:off x="241738" y="768980"/>
          <a:ext cx="11698014" cy="5631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212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10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3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360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51855">
                <a:tc>
                  <a:txBody>
                    <a:bodyPr/>
                    <a:lstStyle/>
                    <a:p>
                      <a:r>
                        <a:rPr lang="en-IN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SNo</a:t>
                      </a:r>
                      <a:endParaRPr lang="en-IN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  <a:r>
                        <a:rPr lang="en-IN" sz="2000" dirty="0">
                          <a:latin typeface="+mn-lt"/>
                        </a:rPr>
                        <a:t> in </a:t>
                      </a:r>
                      <a:r>
                        <a:rPr lang="en-IN" sz="2000" dirty="0" err="1">
                          <a:latin typeface="+mn-lt"/>
                        </a:rPr>
                        <a:t>mUSD</a:t>
                      </a:r>
                      <a:endParaRPr lang="en-IN" sz="2000" b="1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Actual expenditure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Current 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744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Viral load test for routine monitoring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41.9 </a:t>
                      </a:r>
                    </a:p>
                  </a:txBody>
                  <a:tcPr marL="68580" marR="68580"/>
                </a:tc>
                <a:tc rowSpan="6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than 2lakh test performed.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23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 drugs for treat all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32.98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Indent to CMSS given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121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Differentiated HIV  testing  and ICTC infrastructure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10.5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States to augment with additional funding in next FY for implementation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121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HIV-Hep C co infection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5.72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Leverage on National Hepatitis Programme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23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Differentiated Care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2.92 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not allocated in AAP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9340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Evidence Generation for Policy Making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2.68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97810"/>
            <a:ext cx="11859904" cy="8165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b="1" dirty="0"/>
              <a:t>Activities under SAHAS Grant :Implementer- NACO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7979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26940"/>
              </p:ext>
            </p:extLst>
          </p:nvPr>
        </p:nvGraphicFramePr>
        <p:xfrm>
          <a:off x="372140" y="967665"/>
          <a:ext cx="11534725" cy="564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9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8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9867">
                  <a:extLst>
                    <a:ext uri="{9D8B030D-6E8A-4147-A177-3AD203B41FA5}">
                      <a16:colId xmlns:a16="http://schemas.microsoft.com/office/drawing/2014/main" xmlns="" val="43467432"/>
                    </a:ext>
                  </a:extLst>
                </a:gridCol>
                <a:gridCol w="3721704">
                  <a:extLst>
                    <a:ext uri="{9D8B030D-6E8A-4147-A177-3AD203B41FA5}">
                      <a16:colId xmlns:a16="http://schemas.microsoft.com/office/drawing/2014/main" xmlns="" val="3416085906"/>
                    </a:ext>
                  </a:extLst>
                </a:gridCol>
              </a:tblGrid>
              <a:tr h="1414085">
                <a:tc>
                  <a:txBody>
                    <a:bodyPr/>
                    <a:lstStyle/>
                    <a:p>
                      <a:pPr algn="ctr"/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Activities 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Total Budget (million 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Actual expenditure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Current status 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9933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Records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States to augment with additional funding in next FY for implementation</a:t>
                      </a:r>
                      <a:endParaRPr lang="en-IN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3229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NPMU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 letter to consultants</a:t>
                      </a:r>
                      <a:r>
                        <a:rPr lang="en-IN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to be issued</a:t>
                      </a: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3229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Community based testing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States to augment with additional funding in next FY for implementation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3229">
                <a:tc>
                  <a:txBody>
                    <a:bodyPr/>
                    <a:lstStyle/>
                    <a:p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 Testing</a:t>
                      </a: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0.81</a:t>
                      </a: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SOPs to be drafted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CA30F74-52FD-47D8-83C6-B58A045604E6}"/>
              </a:ext>
            </a:extLst>
          </p:cNvPr>
          <p:cNvSpPr txBox="1">
            <a:spLocks/>
          </p:cNvSpPr>
          <p:nvPr/>
        </p:nvSpPr>
        <p:spPr>
          <a:xfrm>
            <a:off x="0" y="81122"/>
            <a:ext cx="12192000" cy="817444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</a:rPr>
              <a:t>Activities under SAHAS (2/2)</a:t>
            </a:r>
          </a:p>
        </p:txBody>
      </p:sp>
    </p:spTree>
    <p:extLst>
      <p:ext uri="{BB962C8B-B14F-4D97-AF65-F5344CB8AC3E}">
        <p14:creationId xmlns:p14="http://schemas.microsoft.com/office/powerpoint/2010/main" val="61814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71" y="76200"/>
            <a:ext cx="11523643" cy="985838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IN" sz="3200" b="1" dirty="0"/>
              <a:t>1. Viral load test for routine monitoring</a:t>
            </a:r>
            <a:endParaRPr lang="en-US" sz="32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043057-4E5B-4951-8238-22B01D98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7</a:t>
            </a:fld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6162030"/>
              </p:ext>
            </p:extLst>
          </p:nvPr>
        </p:nvGraphicFramePr>
        <p:xfrm>
          <a:off x="341522" y="1486359"/>
          <a:ext cx="11160087" cy="436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5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2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1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545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7604">
                <a:tc>
                  <a:txBody>
                    <a:bodyPr/>
                    <a:lstStyle/>
                    <a:p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/>
                        <a:t>Target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/>
                        <a:t>Achievement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60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/>
                        <a:t> 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kern="1200" dirty="0"/>
                        <a:t>Qty.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kern="1200" dirty="0"/>
                        <a:t>Amount</a:t>
                      </a:r>
                      <a:r>
                        <a:rPr lang="en-US" sz="2000" u="none" strike="noStrike" kern="1200" baseline="0" dirty="0"/>
                        <a:t> 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kern="1200" dirty="0"/>
                        <a:t>Qty.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kern="1200" dirty="0"/>
                        <a:t>Amount</a:t>
                      </a:r>
                      <a:r>
                        <a:rPr lang="en-US" sz="2000" u="none" strike="noStrike" kern="1200" baseline="0" dirty="0"/>
                        <a:t> 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5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dirty="0"/>
                        <a:t>Q1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dirty="0"/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/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kern="1200" dirty="0" smtClean="0"/>
                        <a:t>225434 </a:t>
                      </a:r>
                      <a:r>
                        <a:rPr lang="en-US" sz="2000" u="none" strike="noStrike" kern="1200" dirty="0"/>
                        <a:t>tests </a:t>
                      </a:r>
                      <a:endParaRPr lang="en-US" sz="2000" u="none" strike="noStrike" kern="1200" dirty="0" smtClean="0"/>
                    </a:p>
                    <a:p>
                      <a:pPr algn="ctr" rtl="0" fontAlgn="t"/>
                      <a:r>
                        <a:rPr lang="en-US" sz="2000" b="0" i="0" u="none" strike="noStrike" kern="120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(as on 2.3.2019)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5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dirty="0"/>
                        <a:t>Q2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15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23197509"/>
                  </a:ext>
                </a:extLst>
              </a:tr>
              <a:tr h="6415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159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49229" y="867579"/>
            <a:ext cx="26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Qty in Lakh, Amt. in </a:t>
            </a:r>
            <a:r>
              <a:rPr lang="en-US" dirty="0" err="1"/>
              <a:t>mUSD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4405" y="5960206"/>
            <a:ext cx="1120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Tests  proposed for year-1- 1.25 </a:t>
            </a:r>
            <a:r>
              <a:rPr lang="en-IN" sz="2800" dirty="0" err="1"/>
              <a:t>Lakh</a:t>
            </a:r>
            <a:r>
              <a:rPr lang="en-IN" sz="2800" dirty="0"/>
              <a:t> </a:t>
            </a:r>
            <a:r>
              <a:rPr lang="en-US" sz="2800" dirty="0"/>
              <a:t>tests</a:t>
            </a:r>
            <a:r>
              <a:rPr lang="en-IN" sz="2800" dirty="0"/>
              <a:t>,  and 8.62 </a:t>
            </a:r>
            <a:r>
              <a:rPr lang="en-IN" sz="2800" dirty="0" err="1"/>
              <a:t>lakh</a:t>
            </a:r>
            <a:r>
              <a:rPr lang="en-IN" sz="2800" dirty="0"/>
              <a:t> tests in Y-2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08" y="0"/>
            <a:ext cx="9729042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2. ARV (TLE)- for Test and Treat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065AF-38C9-41A4-B01F-97D6359B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6945" y="1195755"/>
            <a:ext cx="10950766" cy="4698270"/>
          </a:xfrm>
        </p:spPr>
        <p:txBody>
          <a:bodyPr>
            <a:normAutofit/>
          </a:bodyPr>
          <a:lstStyle/>
          <a:p>
            <a:r>
              <a:rPr lang="en-US" sz="2800" dirty="0"/>
              <a:t>To support PLHIVs who will be newly initiated on ART (TLE) during three year period</a:t>
            </a:r>
          </a:p>
          <a:p>
            <a:pPr lvl="1"/>
            <a:r>
              <a:rPr lang="en-US" sz="2000" dirty="0"/>
              <a:t>Yr -1- 100% support for estimated 86,648 PLHIVs</a:t>
            </a:r>
          </a:p>
          <a:p>
            <a:pPr lvl="1"/>
            <a:r>
              <a:rPr lang="en-US" sz="2000" dirty="0"/>
              <a:t>Yr-2- 80% Support for total  estimated1,16,491 newly initiated PLHIVs</a:t>
            </a:r>
          </a:p>
          <a:p>
            <a:pPr lvl="1"/>
            <a:r>
              <a:rPr lang="en-US" sz="2000" dirty="0"/>
              <a:t>Yr-3 60% Support for total estimated 116491 newly initiated PLHIVs</a:t>
            </a:r>
          </a:p>
          <a:p>
            <a:r>
              <a:rPr lang="en-US" sz="2800" dirty="0"/>
              <a:t>Total Quantity - 4,821,884  Packs</a:t>
            </a:r>
          </a:p>
          <a:p>
            <a:r>
              <a:rPr lang="en-US" sz="2800" dirty="0"/>
              <a:t>Total Budget-32.98 MUSD</a:t>
            </a:r>
          </a:p>
          <a:p>
            <a:r>
              <a:rPr lang="en-US" sz="2800" dirty="0"/>
              <a:t>Indent has been placed with CMSS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48" y="0"/>
            <a:ext cx="9319352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3. Infrastructure at ICTC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51F2A3-2017-43E9-8B4D-8DF70F67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3E72-42C6-40F2-AF1F-F67422D2F614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1180" y="1256842"/>
            <a:ext cx="10983817" cy="1177886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7030A0"/>
                </a:solidFill>
              </a:rPr>
              <a:t>Current Status: Finance &amp; Procurement Division has recommended for allocating Funds in GIA ( AAP) for local procurement in AAP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38978" y="2643130"/>
          <a:ext cx="11038903" cy="38167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233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35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80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5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Quantity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6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Y1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Y2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Y3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6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New ICTC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3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​Domestic Refrigerators for TI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/>
                        <a:t>1500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​Ice Lined refrigerators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/>
                        <a:t>1567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52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​Cold Carrier (HIV Test Kit Carrier)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sz="1800" dirty="0">
                        <a:solidFill>
                          <a:srgbClr val="0B539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​Walk in Cooler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B539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​DG Set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B539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​**Tablets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4580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5552</a:t>
                      </a:r>
                      <a:endParaRPr lang="en-US" sz="1800" dirty="0">
                        <a:solidFill>
                          <a:srgbClr val="0B539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5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​*Routers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5552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3813</TotalTime>
  <Words>1351</Words>
  <Application>Microsoft Office PowerPoint</Application>
  <PresentationFormat>Custom</PresentationFormat>
  <Paragraphs>314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Integral</vt:lpstr>
      <vt:lpstr>IMPLEMENTATION Status of “SAHAS” Global Fund Grant (2018-2021)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Viral load test for routine monitoring</vt:lpstr>
      <vt:lpstr>2. ARV (TLE)- for Test and Treat</vt:lpstr>
      <vt:lpstr>3. Infrastructure at ICTC</vt:lpstr>
      <vt:lpstr>4. HIV-Hep C co infection- 5.72 mUSD</vt:lpstr>
      <vt:lpstr>5. Differentiated Care Centres -2.9 mUSD </vt:lpstr>
      <vt:lpstr> 6. Evidence generation for policy change</vt:lpstr>
      <vt:lpstr>7. Digitalization of Records</vt:lpstr>
      <vt:lpstr>8. NPMU </vt:lpstr>
      <vt:lpstr>9. Community Based Screening (Non TI) </vt:lpstr>
      <vt:lpstr>10. HIV Self testing</vt:lpstr>
      <vt:lpstr>Performance Framework (PF)</vt:lpstr>
      <vt:lpstr>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Rajat Rana</dc:creator>
  <cp:lastModifiedBy>Mehtab Singh</cp:lastModifiedBy>
  <cp:revision>148</cp:revision>
  <dcterms:created xsi:type="dcterms:W3CDTF">2017-10-20T03:14:39Z</dcterms:created>
  <dcterms:modified xsi:type="dcterms:W3CDTF">2019-03-05T07:37:24Z</dcterms:modified>
</cp:coreProperties>
</file>